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41" r:id="rId1"/>
  </p:sldMasterIdLst>
  <p:notesMasterIdLst>
    <p:notesMasterId r:id="rId44"/>
  </p:notesMasterIdLst>
  <p:handoutMasterIdLst>
    <p:handoutMasterId r:id="rId45"/>
  </p:handoutMasterIdLst>
  <p:sldIdLst>
    <p:sldId id="389" r:id="rId2"/>
    <p:sldId id="478" r:id="rId3"/>
    <p:sldId id="398" r:id="rId4"/>
    <p:sldId id="536" r:id="rId5"/>
    <p:sldId id="632" r:id="rId6"/>
    <p:sldId id="602" r:id="rId7"/>
    <p:sldId id="736" r:id="rId8"/>
    <p:sldId id="738" r:id="rId9"/>
    <p:sldId id="739" r:id="rId10"/>
    <p:sldId id="740" r:id="rId11"/>
    <p:sldId id="775" r:id="rId12"/>
    <p:sldId id="741" r:id="rId13"/>
    <p:sldId id="742" r:id="rId14"/>
    <p:sldId id="776" r:id="rId15"/>
    <p:sldId id="762" r:id="rId16"/>
    <p:sldId id="777" r:id="rId17"/>
    <p:sldId id="746" r:id="rId18"/>
    <p:sldId id="753" r:id="rId19"/>
    <p:sldId id="778" r:id="rId20"/>
    <p:sldId id="766" r:id="rId21"/>
    <p:sldId id="779" r:id="rId22"/>
    <p:sldId id="780" r:id="rId23"/>
    <p:sldId id="767" r:id="rId24"/>
    <p:sldId id="781" r:id="rId25"/>
    <p:sldId id="782" r:id="rId26"/>
    <p:sldId id="768" r:id="rId27"/>
    <p:sldId id="783" r:id="rId28"/>
    <p:sldId id="769" r:id="rId29"/>
    <p:sldId id="770" r:id="rId30"/>
    <p:sldId id="784" r:id="rId31"/>
    <p:sldId id="771" r:id="rId32"/>
    <p:sldId id="785" r:id="rId33"/>
    <p:sldId id="772" r:id="rId34"/>
    <p:sldId id="786" r:id="rId35"/>
    <p:sldId id="787" r:id="rId36"/>
    <p:sldId id="788" r:id="rId37"/>
    <p:sldId id="789" r:id="rId38"/>
    <p:sldId id="790" r:id="rId39"/>
    <p:sldId id="791" r:id="rId40"/>
    <p:sldId id="792" r:id="rId41"/>
    <p:sldId id="793" r:id="rId42"/>
    <p:sldId id="394" r:id="rId43"/>
  </p:sldIdLst>
  <p:sldSz cx="9144000" cy="6858000" type="screen4x3"/>
  <p:notesSz cx="9926638" cy="6797675"/>
  <p:defaultTextStyle>
    <a:defPPr>
      <a:defRPr lang="ko-KR"/>
    </a:defPPr>
    <a:lvl1pPr algn="l" rtl="0" fontAlgn="base" latinLnBrk="1">
      <a:spcBef>
        <a:spcPct val="50000"/>
      </a:spcBef>
      <a:spcAft>
        <a:spcPct val="0"/>
      </a:spcAft>
      <a:defRPr kumimoji="1" sz="36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HY바다M" pitchFamily="18" charset="-127"/>
        <a:ea typeface="HY바다M" pitchFamily="18" charset="-127"/>
        <a:cs typeface="+mn-cs"/>
      </a:defRPr>
    </a:lvl1pPr>
    <a:lvl2pPr marL="457200" algn="l" rtl="0" fontAlgn="base" latinLnBrk="1">
      <a:spcBef>
        <a:spcPct val="50000"/>
      </a:spcBef>
      <a:spcAft>
        <a:spcPct val="0"/>
      </a:spcAft>
      <a:defRPr kumimoji="1" sz="36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HY바다M" pitchFamily="18" charset="-127"/>
        <a:ea typeface="HY바다M" pitchFamily="18" charset="-127"/>
        <a:cs typeface="+mn-cs"/>
      </a:defRPr>
    </a:lvl2pPr>
    <a:lvl3pPr marL="914400" algn="l" rtl="0" fontAlgn="base" latinLnBrk="1">
      <a:spcBef>
        <a:spcPct val="50000"/>
      </a:spcBef>
      <a:spcAft>
        <a:spcPct val="0"/>
      </a:spcAft>
      <a:defRPr kumimoji="1" sz="36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HY바다M" pitchFamily="18" charset="-127"/>
        <a:ea typeface="HY바다M" pitchFamily="18" charset="-127"/>
        <a:cs typeface="+mn-cs"/>
      </a:defRPr>
    </a:lvl3pPr>
    <a:lvl4pPr marL="1371600" algn="l" rtl="0" fontAlgn="base" latinLnBrk="1">
      <a:spcBef>
        <a:spcPct val="50000"/>
      </a:spcBef>
      <a:spcAft>
        <a:spcPct val="0"/>
      </a:spcAft>
      <a:defRPr kumimoji="1" sz="36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HY바다M" pitchFamily="18" charset="-127"/>
        <a:ea typeface="HY바다M" pitchFamily="18" charset="-127"/>
        <a:cs typeface="+mn-cs"/>
      </a:defRPr>
    </a:lvl4pPr>
    <a:lvl5pPr marL="1828800" algn="l" rtl="0" fontAlgn="base" latinLnBrk="1">
      <a:spcBef>
        <a:spcPct val="50000"/>
      </a:spcBef>
      <a:spcAft>
        <a:spcPct val="0"/>
      </a:spcAft>
      <a:defRPr kumimoji="1" sz="36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HY바다M" pitchFamily="18" charset="-127"/>
        <a:ea typeface="HY바다M" pitchFamily="18" charset="-127"/>
        <a:cs typeface="+mn-cs"/>
      </a:defRPr>
    </a:lvl5pPr>
    <a:lvl6pPr marL="2286000" algn="l" defTabSz="914400" rtl="0" eaLnBrk="1" latinLnBrk="1" hangingPunct="1">
      <a:defRPr kumimoji="1" sz="36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HY바다M" pitchFamily="18" charset="-127"/>
        <a:ea typeface="HY바다M" pitchFamily="18" charset="-127"/>
        <a:cs typeface="+mn-cs"/>
      </a:defRPr>
    </a:lvl6pPr>
    <a:lvl7pPr marL="2743200" algn="l" defTabSz="914400" rtl="0" eaLnBrk="1" latinLnBrk="1" hangingPunct="1">
      <a:defRPr kumimoji="1" sz="36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HY바다M" pitchFamily="18" charset="-127"/>
        <a:ea typeface="HY바다M" pitchFamily="18" charset="-127"/>
        <a:cs typeface="+mn-cs"/>
      </a:defRPr>
    </a:lvl7pPr>
    <a:lvl8pPr marL="3200400" algn="l" defTabSz="914400" rtl="0" eaLnBrk="1" latinLnBrk="1" hangingPunct="1">
      <a:defRPr kumimoji="1" sz="36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HY바다M" pitchFamily="18" charset="-127"/>
        <a:ea typeface="HY바다M" pitchFamily="18" charset="-127"/>
        <a:cs typeface="+mn-cs"/>
      </a:defRPr>
    </a:lvl8pPr>
    <a:lvl9pPr marL="3657600" algn="l" defTabSz="914400" rtl="0" eaLnBrk="1" latinLnBrk="1" hangingPunct="1">
      <a:defRPr kumimoji="1" sz="36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HY바다M" pitchFamily="18" charset="-127"/>
        <a:ea typeface="HY바다M" pitchFamily="18" charset="-127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2141">
          <p15:clr>
            <a:srgbClr val="A4A3A4"/>
          </p15:clr>
        </p15:guide>
        <p15:guide id="2" pos="3127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C008C"/>
    <a:srgbClr val="BCE4E6"/>
    <a:srgbClr val="F47828"/>
    <a:srgbClr val="959CCF"/>
    <a:srgbClr val="ABD7F3"/>
    <a:srgbClr val="1290D0"/>
    <a:srgbClr val="1B638A"/>
    <a:srgbClr val="E6516D"/>
    <a:srgbClr val="F9DADA"/>
    <a:srgbClr val="04B5A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651" autoAdjust="0"/>
    <p:restoredTop sz="94719" autoAdjust="0"/>
  </p:normalViewPr>
  <p:slideViewPr>
    <p:cSldViewPr>
      <p:cViewPr varScale="1">
        <p:scale>
          <a:sx n="106" d="100"/>
          <a:sy n="106" d="100"/>
        </p:scale>
        <p:origin x="-1884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118" d="100"/>
          <a:sy n="118" d="100"/>
        </p:scale>
        <p:origin x="2028" y="102"/>
      </p:cViewPr>
      <p:guideLst>
        <p:guide orient="horz" pos="2141"/>
        <p:guide pos="3127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302625" cy="34026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5621696" y="0"/>
            <a:ext cx="4302625" cy="34026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15BA6BA-82B2-4D68-BEE5-0C181791DF69}" type="datetimeFigureOut">
              <a:rPr lang="ko-KR" altLang="en-US" smtClean="0"/>
              <a:pPr/>
              <a:t>2022-03-07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6456324"/>
            <a:ext cx="4302625" cy="34026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5621696" y="6456324"/>
            <a:ext cx="4302625" cy="34026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9F88178-AEBB-4764-8FE2-03142E6FAD7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4067827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302625" cy="34026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spcBef>
                <a:spcPct val="0"/>
              </a:spcBef>
              <a:defRPr sz="1200">
                <a:effectLst/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5621696" y="0"/>
            <a:ext cx="4302625" cy="34026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spcBef>
                <a:spcPct val="0"/>
              </a:spcBef>
              <a:defRPr sz="1200">
                <a:effectLst/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fld id="{CACDBEEC-06A8-4473-9A8B-AC190B9E0476}" type="datetimeFigureOut">
              <a:rPr lang="ko-KR" altLang="en-US"/>
              <a:pPr>
                <a:defRPr/>
              </a:pPr>
              <a:t>2022-03-07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3263900" y="509588"/>
            <a:ext cx="3398838" cy="25495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ko-KR" altLang="en-US" noProof="0" smtClean="0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992201" y="3228705"/>
            <a:ext cx="7942238" cy="30591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noProof="0" smtClean="0"/>
              <a:t>마스터 텍스트 스타일을 편집합니다</a:t>
            </a:r>
          </a:p>
          <a:p>
            <a:pPr lvl="1"/>
            <a:r>
              <a:rPr lang="ko-KR" altLang="en-US" noProof="0" smtClean="0"/>
              <a:t>둘째 수준</a:t>
            </a:r>
          </a:p>
          <a:p>
            <a:pPr lvl="2"/>
            <a:r>
              <a:rPr lang="ko-KR" altLang="en-US" noProof="0" smtClean="0"/>
              <a:t>셋째 수준</a:t>
            </a:r>
          </a:p>
          <a:p>
            <a:pPr lvl="3"/>
            <a:r>
              <a:rPr lang="ko-KR" altLang="en-US" noProof="0" smtClean="0"/>
              <a:t>넷째 수준</a:t>
            </a:r>
          </a:p>
          <a:p>
            <a:pPr lvl="4"/>
            <a:r>
              <a:rPr lang="ko-KR" altLang="en-US" noProof="0" smtClean="0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6456324"/>
            <a:ext cx="4302625" cy="34026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spcBef>
                <a:spcPct val="0"/>
              </a:spcBef>
              <a:defRPr sz="1200">
                <a:effectLst/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5621696" y="6456324"/>
            <a:ext cx="4302625" cy="34026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spcBef>
                <a:spcPct val="0"/>
              </a:spcBef>
              <a:defRPr sz="1200">
                <a:effectLst/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fld id="{0AEEF299-CA6B-448D-9BAE-7C11402C98E9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2540081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latinLnBrk="1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latinLnBrk="1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latinLnBrk="1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latinLnBrk="1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latinLnBrk="1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4530"/>
            <a:ext cx="6858000" cy="2387600"/>
          </a:xfrm>
        </p:spPr>
        <p:txBody>
          <a:bodyPr anchor="b">
            <a:normAutofit/>
          </a:bodyPr>
          <a:lstStyle>
            <a:lvl1pPr algn="ctr">
              <a:defRPr sz="45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 algn="ctr">
              <a:buNone/>
              <a:defRPr sz="2100"/>
            </a:lvl2pPr>
            <a:lvl3pPr marL="685800" indent="0" algn="ctr">
              <a:buNone/>
              <a:defRPr sz="1800"/>
            </a:lvl3pPr>
            <a:lvl4pPr marL="1028700" indent="0" algn="ctr">
              <a:buNone/>
              <a:defRPr sz="1500"/>
            </a:lvl4pPr>
            <a:lvl5pPr marL="1371600" indent="0" algn="ctr">
              <a:buNone/>
              <a:defRPr sz="1500"/>
            </a:lvl5pPr>
            <a:lvl6pPr marL="1714500" indent="0" algn="ctr">
              <a:buNone/>
              <a:defRPr sz="1500"/>
            </a:lvl6pPr>
            <a:lvl7pPr marL="2057400" indent="0" algn="ctr">
              <a:buNone/>
              <a:defRPr sz="1500"/>
            </a:lvl7pPr>
            <a:lvl8pPr marL="2400300" indent="0" algn="ctr">
              <a:buNone/>
              <a:defRPr sz="1500"/>
            </a:lvl8pPr>
            <a:lvl9pPr marL="2743200" indent="0" algn="ctr">
              <a:buNone/>
              <a:defRPr sz="1500"/>
            </a:lvl9pPr>
          </a:lstStyle>
          <a:p>
            <a:r>
              <a:rPr lang="ko-KR" altLang="en-US" smtClean="0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B2F1DC1-DA34-4C38-9828-93CF3255BEBC}" type="datetime1">
              <a:rPr lang="ko-KR" altLang="en-US" smtClean="0"/>
              <a:pPr>
                <a:defRPr/>
              </a:pPr>
              <a:t>2022-03-07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E059631-6384-4173-8EEA-BC909D6BF37F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4480394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ADCB30A-EF81-4974-9970-8BEA1E7CB7CF}" type="datetime1">
              <a:rPr lang="ko-KR" altLang="en-US" smtClean="0"/>
              <a:pPr>
                <a:defRPr/>
              </a:pPr>
              <a:t>2022-03-07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AE9AEBF-E077-482A-9881-EF889F97FF82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277793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0362"/>
            <a:ext cx="1971675" cy="5811838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0363"/>
            <a:ext cx="5800725" cy="5811837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1A692AD-260F-4B17-9B9E-A2B59FD3DE16}" type="datetime1">
              <a:rPr lang="ko-KR" altLang="en-US" smtClean="0"/>
              <a:pPr>
                <a:defRPr/>
              </a:pPr>
              <a:t>2022-03-07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8FBD364-A8A6-418A-9299-CA62EC010D8E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425630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29D3C0A-B0FC-4225-9C50-1D8D4595A2D1}" type="datetime1">
              <a:rPr lang="ko-KR" altLang="en-US" smtClean="0"/>
              <a:pPr>
                <a:defRPr/>
              </a:pPr>
              <a:t>2022-03-07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4D70C36-3B88-4FB2-A31F-9DDD5E8171D6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  <p:pic>
        <p:nvPicPr>
          <p:cNvPr id="7" name="그림 6">
            <a:hlinkClick r:id="rId2" action="ppaction://hlinksldjump"/>
          </p:cNvPr>
          <p:cNvPicPr>
            <a:picLocks noChangeAspect="1"/>
          </p:cNvPicPr>
          <p:nvPr userDrawn="1"/>
        </p:nvPicPr>
        <p:blipFill>
          <a:blip r:embed="rId3" cstate="print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45" y="6307503"/>
            <a:ext cx="540000" cy="5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721270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12423"/>
            <a:ext cx="7886700" cy="2851208"/>
          </a:xfrm>
        </p:spPr>
        <p:txBody>
          <a:bodyPr anchor="b">
            <a:normAutofit/>
          </a:bodyPr>
          <a:lstStyle>
            <a:lvl1pPr>
              <a:defRPr sz="4500" b="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52634"/>
            <a:ext cx="78867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29B9FCD-7A5F-445E-9BA7-7D235E81429E}" type="datetime1">
              <a:rPr lang="ko-KR" altLang="en-US" smtClean="0"/>
              <a:pPr>
                <a:defRPr/>
              </a:pPr>
              <a:t>2022-03-07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3055753-7768-497C-B249-D4816981026B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357743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33845" y="1828801"/>
            <a:ext cx="3886200" cy="4351337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8801"/>
            <a:ext cx="3886200" cy="4351337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3E1A08A-DD17-419F-A1B2-9D85C8A66ECE}" type="datetime1">
              <a:rPr lang="ko-KR" altLang="en-US" smtClean="0"/>
              <a:pPr>
                <a:defRPr/>
              </a:pPr>
              <a:t>2022-03-07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A6C6491-3F12-4B5D-9D6F-46F41E7583AA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215376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3845" y="1681851"/>
            <a:ext cx="3867150" cy="825699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3845" y="2507551"/>
            <a:ext cx="3867150" cy="3680525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851"/>
            <a:ext cx="3886201" cy="825698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7551"/>
            <a:ext cx="3886201" cy="3680525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3C065E3-B7EE-4FF4-B1DF-0B0E8C1937DD}" type="datetime1">
              <a:rPr lang="ko-KR" altLang="en-US" smtClean="0"/>
              <a:pPr>
                <a:defRPr/>
              </a:pPr>
              <a:t>2022-03-07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46BB6A0-C98C-483C-BD33-7C696FB87E27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939037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294F278-3F83-44A1-AC42-94DE226EC5CA}" type="datetime1">
              <a:rPr lang="ko-KR" altLang="en-US" smtClean="0"/>
              <a:pPr>
                <a:defRPr/>
              </a:pPr>
              <a:t>2022-03-07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7112F15-30F4-43FF-94D5-75A2B7B91C97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39635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61654E1-3ADE-4DE6-9461-DA702C80AEC5}" type="datetime1">
              <a:rPr lang="ko-KR" altLang="en-US" smtClean="0"/>
              <a:pPr>
                <a:defRPr/>
              </a:pPr>
              <a:t>2022-03-07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2872E1C-FC34-4AC9-829C-BC5D21E93638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248544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936" y="457201"/>
            <a:ext cx="2948940" cy="1600197"/>
          </a:xfrm>
        </p:spPr>
        <p:txBody>
          <a:bodyPr anchor="b">
            <a:normAutofit/>
          </a:bodyPr>
          <a:lstStyle>
            <a:lvl1pPr>
              <a:defRPr sz="2400" b="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6200" y="990600"/>
            <a:ext cx="4629150" cy="4876800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936" y="2057399"/>
            <a:ext cx="2948940" cy="3810001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20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482A6D5-7DE7-49E2-9C61-B7B0F19FD0A7}" type="datetime1">
              <a:rPr lang="ko-KR" altLang="en-US" smtClean="0"/>
              <a:pPr>
                <a:defRPr/>
              </a:pPr>
              <a:t>2022-03-07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733A7DE-2910-4C49-8F68-2A1425EB3545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080653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936" y="457200"/>
            <a:ext cx="2948940" cy="1600200"/>
          </a:xfrm>
        </p:spPr>
        <p:txBody>
          <a:bodyPr anchor="b">
            <a:normAutofit/>
          </a:bodyPr>
          <a:lstStyle>
            <a:lvl1pPr>
              <a:defRPr sz="2400" b="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6200" y="990600"/>
            <a:ext cx="4629150" cy="48768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ko-KR" altLang="en-US" smtClean="0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936" y="2057400"/>
            <a:ext cx="2948940" cy="38100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20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E04FCF5-F5C7-4336-81C1-A45EDF2C861E}" type="datetime1">
              <a:rPr lang="ko-KR" altLang="en-US" smtClean="0"/>
              <a:pPr>
                <a:defRPr/>
              </a:pPr>
              <a:t>2022-03-07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E8E8922-007C-421A-8F40-A7436522F49D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552148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33845" y="365760"/>
            <a:ext cx="7886700" cy="13255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3845" y="1828801"/>
            <a:ext cx="7886700" cy="43513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25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>
              <a:defRPr/>
            </a:pPr>
            <a:fld id="{8D8BAFA7-09FE-46CC-AA33-245A161EB404}" type="datetime1">
              <a:rPr lang="ko-KR" altLang="en-US" smtClean="0"/>
              <a:pPr>
                <a:defRPr/>
              </a:pPr>
              <a:t>2022-03-07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25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63145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2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0D8AFD25-C6EC-49E7-BD57-515432D928A6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359184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42" r:id="rId1"/>
    <p:sldLayoutId id="2147484043" r:id="rId2"/>
    <p:sldLayoutId id="2147484044" r:id="rId3"/>
    <p:sldLayoutId id="2147484045" r:id="rId4"/>
    <p:sldLayoutId id="2147484046" r:id="rId5"/>
    <p:sldLayoutId id="2147484047" r:id="rId6"/>
    <p:sldLayoutId id="2147484048" r:id="rId7"/>
    <p:sldLayoutId id="2147484049" r:id="rId8"/>
    <p:sldLayoutId id="2147484050" r:id="rId9"/>
    <p:sldLayoutId id="2147484051" r:id="rId10"/>
    <p:sldLayoutId id="2147484052" r:id="rId11"/>
  </p:sldLayoutIdLst>
  <p:hf hdr="0" ftr="0" dt="0"/>
  <p:txStyles>
    <p:titleStyle>
      <a:lvl1pPr algn="l" defTabSz="685800" rtl="0" eaLnBrk="1" latinLnBrk="1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1" hangingPunct="1">
        <a:lnSpc>
          <a:spcPct val="90000"/>
        </a:lnSpc>
        <a:spcBef>
          <a:spcPts val="750"/>
        </a:spcBef>
        <a:buFont typeface="Wingdings 2" pitchFamily="18" charset="2"/>
        <a:buChar char="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1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1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1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1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1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1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1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1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emf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em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4-1-2(&#54632;&#49688;&#50752;%20&#52264;&#53944;&#47196;%20&#47588;&#52636;%20&#48516;&#49437;&#54616;&#44592;).pptx#-1,4,PowerPoint &#54532;&#47112;&#51232;&#53580;&#51060;&#49496;" TargetMode="External"/><Relationship Id="rId2" Type="http://schemas.openxmlformats.org/officeDocument/2006/relationships/hyperlink" Target="4-1-1(&#47588;&#52636;%20&#54788;&#54889;%20&#51088;&#47308;%20&#44396;&#52629;&#54616;&#44592;).pptx#-1,4,PowerPoint &#54532;&#47112;&#51232;&#53580;&#51060;&#49496;" TargetMode="External"/><Relationship Id="rId1" Type="http://schemas.openxmlformats.org/officeDocument/2006/relationships/slideLayout" Target="../slideLayouts/slideLayout1.xml"/><Relationship Id="rId5" Type="http://schemas.openxmlformats.org/officeDocument/2006/relationships/slide" Target="slide4.xml"/><Relationship Id="rId4" Type="http://schemas.openxmlformats.org/officeDocument/2006/relationships/slide" Target="slide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emf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emf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emf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emf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emf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emf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emf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emf"/><Relationship Id="rId2" Type="http://schemas.openxmlformats.org/officeDocument/2006/relationships/image" Target="../media/image24.emf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emf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emf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emf"/><Relationship Id="rId2" Type="http://schemas.openxmlformats.org/officeDocument/2006/relationships/image" Target="../media/image15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emf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emf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타원 38"/>
          <p:cNvSpPr/>
          <p:nvPr/>
        </p:nvSpPr>
        <p:spPr>
          <a:xfrm>
            <a:off x="107504" y="116632"/>
            <a:ext cx="4778619" cy="4608512"/>
          </a:xfrm>
          <a:prstGeom prst="ellipse">
            <a:avLst/>
          </a:prstGeom>
          <a:ln/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" name="직사각형 4"/>
          <p:cNvSpPr/>
          <p:nvPr/>
        </p:nvSpPr>
        <p:spPr>
          <a:xfrm>
            <a:off x="383566" y="1881406"/>
            <a:ext cx="4214810" cy="2123658"/>
          </a:xfrm>
          <a:prstGeom prst="rect">
            <a:avLst/>
          </a:prstGeom>
        </p:spPr>
        <p:txBody>
          <a:bodyPr wrap="square" lIns="36000" rIns="36000" anchor="ctr">
            <a:spAutoFit/>
          </a:bodyPr>
          <a:lstStyle/>
          <a:p>
            <a:pPr algn="ctr">
              <a:spcBef>
                <a:spcPts val="0"/>
              </a:spcBef>
              <a:defRPr/>
            </a:pPr>
            <a:r>
              <a:rPr kumimoji="0" lang="ko-KR" altLang="en-US" sz="4400" b="1" smtClean="0">
                <a:solidFill>
                  <a:schemeClr val="bg1"/>
                </a:solidFill>
                <a:effectLst/>
                <a:latin typeface="+mj-ea"/>
                <a:ea typeface="+mj-ea"/>
              </a:rPr>
              <a:t>빅데이터를 활용</a:t>
            </a:r>
            <a:r>
              <a:rPr kumimoji="0" lang="ko-KR" altLang="en-US" sz="4400" b="1" spc="-200" smtClean="0">
                <a:solidFill>
                  <a:schemeClr val="bg1"/>
                </a:solidFill>
                <a:effectLst/>
                <a:latin typeface="+mj-ea"/>
                <a:ea typeface="+mj-ea"/>
              </a:rPr>
              <a:t>한 비즈니스 엑셀</a:t>
            </a:r>
            <a:r>
              <a:rPr kumimoji="0" lang="ko-KR" altLang="en-US" sz="4400" b="1" smtClean="0">
                <a:solidFill>
                  <a:schemeClr val="bg1"/>
                </a:solidFill>
                <a:effectLst/>
                <a:latin typeface="+mj-ea"/>
                <a:ea typeface="+mj-ea"/>
              </a:rPr>
              <a:t> 활용</a:t>
            </a:r>
            <a:endParaRPr kumimoji="0" lang="en-US" altLang="ko-KR" sz="4400" b="1" dirty="0" smtClean="0">
              <a:solidFill>
                <a:schemeClr val="bg1"/>
              </a:solidFill>
              <a:effectLst/>
              <a:latin typeface="+mj-ea"/>
              <a:ea typeface="+mj-ea"/>
            </a:endParaRPr>
          </a:p>
        </p:txBody>
      </p:sp>
      <p:sp>
        <p:nvSpPr>
          <p:cNvPr id="18" name="모서리가 둥근 직사각형 17"/>
          <p:cNvSpPr/>
          <p:nvPr/>
        </p:nvSpPr>
        <p:spPr bwMode="auto">
          <a:xfrm>
            <a:off x="2046813" y="980728"/>
            <a:ext cx="900000" cy="900000"/>
          </a:xfrm>
          <a:prstGeom prst="round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6000" b="1" spc="-100" smtClean="0">
                <a:solidFill>
                  <a:schemeClr val="tx1"/>
                </a:solidFill>
                <a:effectLst/>
                <a:latin typeface="+mj-ea"/>
                <a:ea typeface="+mj-ea"/>
              </a:rPr>
              <a:t>Ⅳ</a:t>
            </a:r>
            <a:endParaRPr kumimoji="0" lang="ko-KR" altLang="en-US" sz="6000" b="1" spc="-100" dirty="0">
              <a:solidFill>
                <a:schemeClr val="tx1"/>
              </a:solidFill>
              <a:effectLst/>
              <a:latin typeface="+mj-ea"/>
              <a:ea typeface="+mj-ea"/>
            </a:endParaRPr>
          </a:p>
        </p:txBody>
      </p:sp>
      <p:sp>
        <p:nvSpPr>
          <p:cNvPr id="32" name="텍스트 개체 틀 10"/>
          <p:cNvSpPr txBox="1">
            <a:spLocks/>
          </p:cNvSpPr>
          <p:nvPr/>
        </p:nvSpPr>
        <p:spPr>
          <a:xfrm>
            <a:off x="11532" y="6401222"/>
            <a:ext cx="1458220" cy="400110"/>
          </a:xfrm>
          <a:prstGeom prst="rect">
            <a:avLst/>
          </a:prstGeom>
        </p:spPr>
        <p:txBody>
          <a:bodyPr vert="horz" wrap="none" lIns="91440" tIns="45720" rIns="91440" bIns="45720" rtlCol="0" anchor="ctr">
            <a:spAutoFit/>
          </a:bodyPr>
          <a:lstStyle>
            <a:lvl1pPr marL="342900" indent="-342900" algn="r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altLang="ko-KR" dirty="0" smtClean="0"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mtClean="0"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  <a:r>
              <a:rPr lang="ko-KR" altLang="en-US" smtClean="0"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en-US" altLang="ko-KR" smtClean="0"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214~237</a:t>
            </a:r>
            <a:endParaRPr lang="ko-KR" altLang="en-US" dirty="0"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779913" y="5134682"/>
            <a:ext cx="5117106" cy="553998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r>
              <a:rPr lang="en-US" altLang="ko-KR" sz="3000" b="1" dirty="0" smtClean="0">
                <a:effectLst/>
                <a:latin typeface="+mn-ea"/>
                <a:ea typeface="+mn-ea"/>
              </a:rPr>
              <a:t>01</a:t>
            </a:r>
            <a:r>
              <a:rPr lang="en-US" altLang="ko-KR" sz="3000" b="1" smtClean="0">
                <a:effectLst/>
                <a:latin typeface="+mn-ea"/>
                <a:ea typeface="+mn-ea"/>
              </a:rPr>
              <a:t>. </a:t>
            </a:r>
            <a:r>
              <a:rPr lang="ko-KR" altLang="en-US" sz="3000" b="1" smtClean="0">
                <a:effectLst/>
                <a:latin typeface="+mn-ea"/>
                <a:ea typeface="+mn-ea"/>
              </a:rPr>
              <a:t>매출 현황 자료 구축하기</a:t>
            </a:r>
            <a:endParaRPr lang="ko-KR" altLang="en-US" sz="3000" b="1" dirty="0">
              <a:effectLst/>
              <a:latin typeface="+mn-ea"/>
              <a:ea typeface="+mn-ea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736119" y="6173128"/>
            <a:ext cx="6444393" cy="553998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r>
              <a:rPr lang="en-US" altLang="ko-KR" sz="3000" b="1" smtClean="0">
                <a:effectLst/>
                <a:latin typeface="+mn-ea"/>
                <a:ea typeface="+mn-ea"/>
              </a:rPr>
              <a:t>03. </a:t>
            </a:r>
            <a:r>
              <a:rPr lang="ko-KR" altLang="en-US" sz="3000" b="1" spc="-300" smtClean="0">
                <a:effectLst/>
                <a:latin typeface="+mn-ea"/>
                <a:ea typeface="+mn-ea"/>
              </a:rPr>
              <a:t>피벗 테이블로 요약 보고서 작성하기</a:t>
            </a:r>
            <a:endParaRPr lang="ko-KR" altLang="en-US" sz="3000" b="1" spc="-300" dirty="0">
              <a:effectLst/>
              <a:latin typeface="+mn-ea"/>
              <a:ea typeface="+mn-ea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779913" y="5638738"/>
            <a:ext cx="5501827" cy="553998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r>
              <a:rPr lang="en-US" altLang="ko-KR" sz="3000" b="1" dirty="0" smtClean="0">
                <a:effectLst/>
                <a:latin typeface="+mn-ea"/>
                <a:ea typeface="+mn-ea"/>
              </a:rPr>
              <a:t>02</a:t>
            </a:r>
            <a:r>
              <a:rPr lang="en-US" altLang="ko-KR" sz="3000" b="1" smtClean="0">
                <a:effectLst/>
                <a:latin typeface="+mn-ea"/>
                <a:ea typeface="+mn-ea"/>
              </a:rPr>
              <a:t>. </a:t>
            </a:r>
            <a:r>
              <a:rPr lang="ko-KR" altLang="en-US" sz="3000" b="1" spc="-250" smtClean="0">
                <a:effectLst/>
                <a:latin typeface="+mn-ea"/>
                <a:ea typeface="+mn-ea"/>
              </a:rPr>
              <a:t>함수와 차트로 매출 분석하기</a:t>
            </a:r>
            <a:endParaRPr lang="ko-KR" altLang="en-US" sz="3000" b="1" spc="-250" dirty="0">
              <a:effectLst/>
              <a:latin typeface="+mn-ea"/>
              <a:ea typeface="+mn-ea"/>
            </a:endParaRPr>
          </a:p>
        </p:txBody>
      </p:sp>
      <p:sp>
        <p:nvSpPr>
          <p:cNvPr id="12" name="모서리가 둥근 직사각형 11"/>
          <p:cNvSpPr/>
          <p:nvPr/>
        </p:nvSpPr>
        <p:spPr bwMode="auto">
          <a:xfrm>
            <a:off x="4274014" y="4108884"/>
            <a:ext cx="540000" cy="540000"/>
          </a:xfrm>
          <a:prstGeom prst="roundRect">
            <a:avLst/>
          </a:prstGeom>
          <a:solidFill>
            <a:schemeClr val="accent5"/>
          </a:solidFill>
          <a:ln>
            <a:noFill/>
          </a:ln>
          <a:effectLst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pc="-100" smtClean="0">
                <a:effectLst/>
                <a:latin typeface="HY견고딕" pitchFamily="18" charset="-127"/>
                <a:ea typeface="HY견고딕" pitchFamily="18" charset="-127"/>
              </a:rPr>
              <a:t>2</a:t>
            </a:r>
            <a:endParaRPr kumimoji="0" lang="ko-KR" altLang="en-US" spc="-100" dirty="0"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923152" y="4077072"/>
            <a:ext cx="4003019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3200" b="1" spc="-100" smtClean="0">
                <a:solidFill>
                  <a:schemeClr val="accent5"/>
                </a:solidFill>
                <a:effectLst/>
                <a:latin typeface="+mn-ea"/>
                <a:ea typeface="+mn-ea"/>
              </a:rPr>
              <a:t>빅데이터를 활용한</a:t>
            </a:r>
            <a:r>
              <a:rPr lang="en-US" altLang="ko-KR" sz="3200" b="1" spc="-400" smtClean="0">
                <a:solidFill>
                  <a:schemeClr val="accent5"/>
                </a:solidFill>
                <a:effectLst/>
                <a:latin typeface="+mn-ea"/>
                <a:ea typeface="+mn-ea"/>
              </a:rPr>
              <a:t/>
            </a:r>
            <a:br>
              <a:rPr lang="en-US" altLang="ko-KR" sz="3200" b="1" spc="-400" smtClean="0">
                <a:solidFill>
                  <a:schemeClr val="accent5"/>
                </a:solidFill>
                <a:effectLst/>
                <a:latin typeface="+mn-ea"/>
                <a:ea typeface="+mn-ea"/>
              </a:rPr>
            </a:br>
            <a:r>
              <a:rPr lang="ko-KR" altLang="en-US" sz="3200" b="1" spc="-200" smtClean="0">
                <a:solidFill>
                  <a:schemeClr val="accent5"/>
                </a:solidFill>
                <a:effectLst/>
                <a:latin typeface="+mn-ea"/>
                <a:ea typeface="+mn-ea"/>
              </a:rPr>
              <a:t>데이터 가공 및 시각화</a:t>
            </a:r>
            <a:endParaRPr lang="ko-KR" altLang="en-US" sz="3200" b="1" spc="-200" dirty="0">
              <a:solidFill>
                <a:schemeClr val="accent5"/>
              </a:solidFill>
              <a:effectLst/>
              <a:latin typeface="+mn-ea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0" name="직사각형 19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1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12" name="모서리가 둥근 직사각형 11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230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8" name="텍스트 개체 틀 7"/>
          <p:cNvSpPr txBox="1">
            <a:spLocks/>
          </p:cNvSpPr>
          <p:nvPr/>
        </p:nvSpPr>
        <p:spPr>
          <a:xfrm>
            <a:off x="557840" y="1772816"/>
            <a:ext cx="1749197" cy="584775"/>
          </a:xfrm>
          <a:prstGeom prst="rect">
            <a:avLst/>
          </a:prstGeom>
          <a:solidFill>
            <a:srgbClr val="04B5A2"/>
          </a:solidFill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따라하기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9" name="텍스트 개체 틀 7"/>
          <p:cNvSpPr txBox="1">
            <a:spLocks/>
          </p:cNvSpPr>
          <p:nvPr/>
        </p:nvSpPr>
        <p:spPr>
          <a:xfrm>
            <a:off x="611560" y="2492896"/>
            <a:ext cx="7848872" cy="2657138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401638" indent="-401638">
              <a:lnSpc>
                <a:spcPts val="4000"/>
              </a:lnSpc>
              <a:spcBef>
                <a:spcPts val="0"/>
              </a:spcBef>
            </a:pPr>
            <a:r>
              <a:rPr kumimoji="0" lang="en-US" altLang="ko-KR" sz="3000" b="1" spc="-100" smtClean="0">
                <a:solidFill>
                  <a:srgbClr val="F47828"/>
                </a:solidFill>
                <a:effectLst/>
                <a:latin typeface="맑은 고딕" pitchFamily="50" charset="-127"/>
                <a:ea typeface="맑은 고딕" pitchFamily="50" charset="-127"/>
              </a:rPr>
              <a:t>4.</a:t>
            </a:r>
            <a:r>
              <a:rPr kumimoji="0" lang="ko-KR" altLang="en-US" sz="3000" spc="-10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en-US" altLang="ko-KR" sz="3000" spc="-210" smtClean="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ko-KR" altLang="en-US" sz="3000" spc="-210">
                <a:effectLst/>
                <a:latin typeface="맑은 고딕" pitchFamily="50" charset="-127"/>
                <a:ea typeface="맑은 고딕" pitchFamily="50" charset="-127"/>
              </a:rPr>
              <a:t>피벗 테이블 도구</a:t>
            </a:r>
            <a:r>
              <a:rPr kumimoji="0" lang="en-US" altLang="ko-KR" sz="3000" spc="-210" smtClean="0">
                <a:effectLst/>
                <a:latin typeface="맑은 고딕" pitchFamily="50" charset="-127"/>
                <a:ea typeface="맑은 고딕" pitchFamily="50" charset="-127"/>
              </a:rPr>
              <a:t>]-[</a:t>
            </a:r>
            <a:r>
              <a:rPr kumimoji="0" lang="ko-KR" altLang="en-US" sz="3000" spc="-210">
                <a:effectLst/>
                <a:latin typeface="맑은 고딕" pitchFamily="50" charset="-127"/>
                <a:ea typeface="맑은 고딕" pitchFamily="50" charset="-127"/>
              </a:rPr>
              <a:t>디자인</a:t>
            </a:r>
            <a:r>
              <a:rPr kumimoji="0" lang="en-US" altLang="ko-KR" sz="3000" spc="-210"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3000" spc="-210" smtClean="0">
                <a:effectLst/>
                <a:latin typeface="맑은 고딕" pitchFamily="50" charset="-127"/>
                <a:ea typeface="맑은 고딕" pitchFamily="50" charset="-127"/>
              </a:rPr>
              <a:t>탭</a:t>
            </a:r>
            <a:r>
              <a:rPr kumimoji="0" lang="en-US" altLang="ko-KR" sz="3000" spc="-210" smtClean="0">
                <a:effectLst/>
                <a:latin typeface="맑은 고딕" pitchFamily="50" charset="-127"/>
                <a:ea typeface="맑은 고딕" pitchFamily="50" charset="-127"/>
              </a:rPr>
              <a:t>-[</a:t>
            </a:r>
            <a:r>
              <a:rPr kumimoji="0" lang="ko-KR" altLang="en-US" sz="3000" spc="-210">
                <a:effectLst/>
                <a:latin typeface="맑은 고딕" pitchFamily="50" charset="-127"/>
                <a:ea typeface="맑은 고딕" pitchFamily="50" charset="-127"/>
              </a:rPr>
              <a:t>레이아웃</a:t>
            </a:r>
            <a:r>
              <a:rPr kumimoji="0" lang="en-US" altLang="ko-KR" sz="3000" spc="-210"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3000" spc="-210" smtClean="0">
                <a:effectLst/>
                <a:latin typeface="맑은 고딕" pitchFamily="50" charset="-127"/>
                <a:ea typeface="맑은 고딕" pitchFamily="50" charset="-127"/>
              </a:rPr>
              <a:t>그룹</a:t>
            </a:r>
            <a:r>
              <a:rPr kumimoji="0" lang="en-US" altLang="ko-KR" sz="3000" spc="-110" smtClean="0">
                <a:effectLst/>
                <a:latin typeface="맑은 고딕" pitchFamily="50" charset="-127"/>
                <a:ea typeface="맑은 고딕" pitchFamily="50" charset="-127"/>
              </a:rPr>
              <a:t>-[</a:t>
            </a:r>
            <a:r>
              <a:rPr kumimoji="0" lang="ko-KR" altLang="en-US" sz="3000" spc="-110">
                <a:effectLst/>
                <a:latin typeface="맑은 고딕" pitchFamily="50" charset="-127"/>
                <a:ea typeface="맑은 고딕" pitchFamily="50" charset="-127"/>
              </a:rPr>
              <a:t>보고서 레이아웃</a:t>
            </a:r>
            <a:r>
              <a:rPr kumimoji="0" lang="en-US" altLang="ko-KR" sz="3000" spc="-110" smtClean="0">
                <a:effectLst/>
                <a:latin typeface="맑은 고딕" pitchFamily="50" charset="-127"/>
                <a:ea typeface="맑은 고딕" pitchFamily="50" charset="-127"/>
              </a:rPr>
              <a:t>](    )-[</a:t>
            </a:r>
            <a:r>
              <a:rPr kumimoji="0" lang="ko-KR" altLang="en-US" sz="3000" spc="-110">
                <a:effectLst/>
                <a:latin typeface="맑은 고딕" pitchFamily="50" charset="-127"/>
                <a:ea typeface="맑은 고딕" pitchFamily="50" charset="-127"/>
              </a:rPr>
              <a:t>개요 형식으로 표시</a:t>
            </a:r>
            <a:r>
              <a:rPr kumimoji="0" lang="en-US" altLang="ko-KR" sz="3000" spc="-110">
                <a:effectLst/>
                <a:latin typeface="맑은 고딕" pitchFamily="50" charset="-127"/>
                <a:ea typeface="맑은 고딕" pitchFamily="50" charset="-127"/>
              </a:rPr>
              <a:t>]</a:t>
            </a:r>
            <a:r>
              <a:rPr kumimoji="0" lang="en-US" altLang="ko-KR" sz="3000" spc="-16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pc="-100" smtClean="0">
                <a:effectLst/>
                <a:latin typeface="맑은 고딕" pitchFamily="50" charset="-127"/>
                <a:ea typeface="맑은 고딕" pitchFamily="50" charset="-127"/>
              </a:rPr>
              <a:t>메뉴 선택   </a:t>
            </a:r>
            <a:r>
              <a:rPr kumimoji="0" lang="en-US" altLang="ko-KR" sz="3000" spc="-100" smtClean="0">
                <a:effectLst/>
                <a:latin typeface="맑은 고딕" pitchFamily="50" charset="-127"/>
                <a:ea typeface="맑은 고딕" pitchFamily="50" charset="-127"/>
              </a:rPr>
              <a:t>   [</a:t>
            </a:r>
            <a:r>
              <a:rPr kumimoji="0" lang="en-US" altLang="ko-KR" sz="3000" spc="-100">
                <a:effectLst/>
                <a:latin typeface="맑은 고딕" pitchFamily="50" charset="-127"/>
                <a:ea typeface="맑은 고딕" pitchFamily="50" charset="-127"/>
              </a:rPr>
              <a:t>A11] </a:t>
            </a:r>
            <a:r>
              <a:rPr kumimoji="0" lang="ko-KR" altLang="en-US" sz="3000" spc="-100">
                <a:effectLst/>
                <a:latin typeface="맑은 고딕" pitchFamily="50" charset="-127"/>
                <a:ea typeface="맑은 고딕" pitchFamily="50" charset="-127"/>
              </a:rPr>
              <a:t>셀의 테두리를 </a:t>
            </a:r>
            <a:r>
              <a:rPr kumimoji="0" lang="en-US" altLang="ko-KR" sz="3000" spc="-100">
                <a:effectLst/>
                <a:latin typeface="맑은 고딕" pitchFamily="50" charset="-127"/>
                <a:ea typeface="맑은 고딕" pitchFamily="50" charset="-127"/>
              </a:rPr>
              <a:t>[A7] </a:t>
            </a:r>
            <a:r>
              <a:rPr kumimoji="0" lang="ko-KR" altLang="en-US" sz="3000" spc="-100">
                <a:effectLst/>
                <a:latin typeface="맑은 고딕" pitchFamily="50" charset="-127"/>
                <a:ea typeface="맑은 고딕" pitchFamily="50" charset="-127"/>
              </a:rPr>
              <a:t>셀과</a:t>
            </a:r>
            <a:r>
              <a:rPr kumimoji="0" lang="ko-KR" altLang="en-US" sz="3000" spc="-16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en-US" altLang="ko-KR" sz="3000" spc="-110">
                <a:effectLst/>
                <a:latin typeface="맑은 고딕" pitchFamily="50" charset="-127"/>
                <a:ea typeface="맑은 고딕" pitchFamily="50" charset="-127"/>
              </a:rPr>
              <a:t>[A8] </a:t>
            </a:r>
            <a:r>
              <a:rPr kumimoji="0" lang="ko-KR" altLang="en-US" sz="3000" spc="-110">
                <a:effectLst/>
                <a:latin typeface="맑은 고딕" pitchFamily="50" charset="-127"/>
                <a:ea typeface="맑은 고딕" pitchFamily="50" charset="-127"/>
              </a:rPr>
              <a:t>셀 사이로 드래그하여 제품 분류의 </a:t>
            </a:r>
            <a:r>
              <a:rPr kumimoji="0" lang="ko-KR" altLang="en-US" sz="3000" spc="-110" smtClean="0">
                <a:effectLst/>
                <a:latin typeface="맑은 고딕" pitchFamily="50" charset="-127"/>
                <a:ea typeface="맑은 고딕" pitchFamily="50" charset="-127"/>
              </a:rPr>
              <a:t>순서</a:t>
            </a:r>
            <a:r>
              <a:rPr kumimoji="0" lang="ko-KR" altLang="en-US" sz="3000" spc="-160" smtClean="0">
                <a:effectLst/>
                <a:latin typeface="맑은 고딕" pitchFamily="50" charset="-127"/>
                <a:ea typeface="맑은 고딕" pitchFamily="50" charset="-127"/>
              </a:rPr>
              <a:t> 변경</a:t>
            </a:r>
            <a:endParaRPr kumimoji="0" lang="en-US" altLang="ko-KR" sz="3000" spc="-16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1" name="줄무늬가 있는 오른쪽 화살표 10"/>
          <p:cNvSpPr/>
          <p:nvPr/>
        </p:nvSpPr>
        <p:spPr>
          <a:xfrm>
            <a:off x="2771800" y="3641465"/>
            <a:ext cx="540000" cy="360000"/>
          </a:xfrm>
          <a:prstGeom prst="stripedRightArrow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" name="모서리가 둥근 직사각형 17"/>
          <p:cNvSpPr/>
          <p:nvPr/>
        </p:nvSpPr>
        <p:spPr>
          <a:xfrm>
            <a:off x="179512" y="142852"/>
            <a:ext cx="7968848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03 </a:t>
            </a:r>
            <a:r>
              <a:rPr lang="ko-KR" altLang="en-US" spc="-250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피벗</a:t>
            </a:r>
            <a:r>
              <a:rPr lang="en-US" altLang="ko-KR" spc="-250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 </a:t>
            </a:r>
            <a:r>
              <a:rPr lang="ko-KR" altLang="en-US" spc="-250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테이블로 요약 보고서 작성하기</a:t>
            </a:r>
            <a:endParaRPr lang="en-US" altLang="ko-KR" spc="-250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9" name="텍스트 개체 틀 7"/>
          <p:cNvSpPr txBox="1">
            <a:spLocks/>
          </p:cNvSpPr>
          <p:nvPr/>
        </p:nvSpPr>
        <p:spPr>
          <a:xfrm>
            <a:off x="1115616" y="1067192"/>
            <a:ext cx="6587060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spc="-150" smtClean="0">
                <a:solidFill>
                  <a:srgbClr val="C00000"/>
                </a:solidFill>
                <a:effectLst/>
                <a:latin typeface="맑은 고딕"/>
                <a:ea typeface="맑은 고딕"/>
              </a:rPr>
              <a:t>분기</a:t>
            </a: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별</a:t>
            </a:r>
            <a:r>
              <a:rPr kumimoji="0" lang="en-US" altLang="ko-KR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/</a:t>
            </a: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분류별 매출 보고서 작성하기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pic>
        <p:nvPicPr>
          <p:cNvPr id="7" name="그림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02298" y="3083057"/>
            <a:ext cx="360000" cy="434484"/>
          </a:xfrm>
          <a:prstGeom prst="rect">
            <a:avLst/>
          </a:prstGeom>
          <a:ln w="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3742456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0" name="직사각형 19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1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12" name="모서리가 둥근 직사각형 11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230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8" name="텍스트 개체 틀 7"/>
          <p:cNvSpPr txBox="1">
            <a:spLocks/>
          </p:cNvSpPr>
          <p:nvPr/>
        </p:nvSpPr>
        <p:spPr>
          <a:xfrm>
            <a:off x="557840" y="1772816"/>
            <a:ext cx="1749197" cy="584775"/>
          </a:xfrm>
          <a:prstGeom prst="rect">
            <a:avLst/>
          </a:prstGeom>
          <a:solidFill>
            <a:srgbClr val="04B5A2"/>
          </a:solidFill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따라하기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8" name="모서리가 둥근 직사각형 17"/>
          <p:cNvSpPr/>
          <p:nvPr/>
        </p:nvSpPr>
        <p:spPr>
          <a:xfrm>
            <a:off x="179512" y="142852"/>
            <a:ext cx="7968848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03 </a:t>
            </a:r>
            <a:r>
              <a:rPr lang="ko-KR" altLang="en-US" spc="-250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피벗</a:t>
            </a:r>
            <a:r>
              <a:rPr lang="en-US" altLang="ko-KR" spc="-250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 </a:t>
            </a:r>
            <a:r>
              <a:rPr lang="ko-KR" altLang="en-US" spc="-250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테이블로 요약 보고서 작성하기</a:t>
            </a:r>
            <a:endParaRPr lang="en-US" altLang="ko-KR" spc="-250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9" name="텍스트 개체 틀 7"/>
          <p:cNvSpPr txBox="1">
            <a:spLocks/>
          </p:cNvSpPr>
          <p:nvPr/>
        </p:nvSpPr>
        <p:spPr>
          <a:xfrm>
            <a:off x="1115616" y="1067192"/>
            <a:ext cx="6587060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spc="-150" smtClean="0">
                <a:solidFill>
                  <a:srgbClr val="C00000"/>
                </a:solidFill>
                <a:effectLst/>
                <a:latin typeface="맑은 고딕"/>
                <a:ea typeface="맑은 고딕"/>
              </a:rPr>
              <a:t>분기</a:t>
            </a: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별</a:t>
            </a:r>
            <a:r>
              <a:rPr kumimoji="0" lang="en-US" altLang="ko-KR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/</a:t>
            </a: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분류별 매출 보고서 작성하기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2000" y="2564904"/>
            <a:ext cx="7560000" cy="3831794"/>
          </a:xfrm>
          <a:prstGeom prst="rect">
            <a:avLst/>
          </a:prstGeom>
          <a:ln w="0">
            <a:solidFill>
              <a:schemeClr val="tx1"/>
            </a:solidFill>
          </a:ln>
        </p:spPr>
      </p:pic>
      <p:sp>
        <p:nvSpPr>
          <p:cNvPr id="13" name="직사각형 12"/>
          <p:cNvSpPr/>
          <p:nvPr/>
        </p:nvSpPr>
        <p:spPr>
          <a:xfrm>
            <a:off x="993997" y="4653136"/>
            <a:ext cx="1008000" cy="252000"/>
          </a:xfrm>
          <a:prstGeom prst="rect">
            <a:avLst/>
          </a:prstGeom>
          <a:noFill/>
          <a:ln w="28575">
            <a:solidFill>
              <a:srgbClr val="EC008C"/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4" name="직선 화살표 연결선 3"/>
          <p:cNvCxnSpPr/>
          <p:nvPr/>
        </p:nvCxnSpPr>
        <p:spPr>
          <a:xfrm flipV="1">
            <a:off x="1497997" y="4113136"/>
            <a:ext cx="0" cy="540000"/>
          </a:xfrm>
          <a:prstGeom prst="straightConnector1">
            <a:avLst/>
          </a:prstGeom>
          <a:noFill/>
          <a:ln w="28575">
            <a:solidFill>
              <a:srgbClr val="EC008C"/>
            </a:solidFill>
            <a:headEnd type="none"/>
            <a:tailEnd type="triangle"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</p:cxnSp>
    </p:spTree>
    <p:extLst>
      <p:ext uri="{BB962C8B-B14F-4D97-AF65-F5344CB8AC3E}">
        <p14:creationId xmlns:p14="http://schemas.microsoft.com/office/powerpoint/2010/main" val="2837393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0" name="직사각형 19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1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12" name="모서리가 둥근 직사각형 11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230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8" name="텍스트 개체 틀 7"/>
          <p:cNvSpPr txBox="1">
            <a:spLocks/>
          </p:cNvSpPr>
          <p:nvPr/>
        </p:nvSpPr>
        <p:spPr>
          <a:xfrm>
            <a:off x="557840" y="1772816"/>
            <a:ext cx="1749197" cy="584775"/>
          </a:xfrm>
          <a:prstGeom prst="rect">
            <a:avLst/>
          </a:prstGeom>
          <a:solidFill>
            <a:srgbClr val="04B5A2"/>
          </a:solidFill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따라하기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9" name="텍스트 개체 틀 7"/>
          <p:cNvSpPr txBox="1">
            <a:spLocks/>
          </p:cNvSpPr>
          <p:nvPr/>
        </p:nvSpPr>
        <p:spPr>
          <a:xfrm>
            <a:off x="611560" y="2492896"/>
            <a:ext cx="7848872" cy="3170099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401638" indent="-401638">
              <a:lnSpc>
                <a:spcPts val="4000"/>
              </a:lnSpc>
              <a:spcBef>
                <a:spcPts val="0"/>
              </a:spcBef>
            </a:pPr>
            <a:r>
              <a:rPr kumimoji="0" lang="en-US" altLang="ko-KR" sz="3000" b="1" spc="-100" smtClean="0">
                <a:solidFill>
                  <a:srgbClr val="F47828"/>
                </a:solidFill>
                <a:effectLst/>
                <a:latin typeface="맑은 고딕" pitchFamily="50" charset="-127"/>
                <a:ea typeface="맑은 고딕" pitchFamily="50" charset="-127"/>
              </a:rPr>
              <a:t>5.</a:t>
            </a:r>
            <a:r>
              <a:rPr kumimoji="0" lang="ko-KR" altLang="en-US" sz="3000" spc="-10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en-US" altLang="ko-KR" sz="3000" spc="-190" smtClean="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ko-KR" altLang="en-US" sz="3000" spc="-190">
                <a:effectLst/>
                <a:latin typeface="맑은 고딕" pitchFamily="50" charset="-127"/>
                <a:ea typeface="맑은 고딕" pitchFamily="50" charset="-127"/>
              </a:rPr>
              <a:t>행</a:t>
            </a:r>
            <a:r>
              <a:rPr kumimoji="0" lang="en-US" altLang="ko-KR" sz="3000" spc="-190"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3000" spc="-190">
                <a:effectLst/>
                <a:latin typeface="맑은 고딕" pitchFamily="50" charset="-127"/>
                <a:ea typeface="맑은 고딕" pitchFamily="50" charset="-127"/>
              </a:rPr>
              <a:t>영역에서 ‘날짜’ 필드만 </a:t>
            </a:r>
            <a:r>
              <a:rPr kumimoji="0" lang="en-US" altLang="ko-KR" sz="3000" spc="-19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ko-KR" altLang="en-US" sz="3000" spc="-190">
                <a:effectLst/>
                <a:latin typeface="맑은 고딕" pitchFamily="50" charset="-127"/>
                <a:ea typeface="맑은 고딕" pitchFamily="50" charset="-127"/>
              </a:rPr>
              <a:t>피벗 테이블 필드</a:t>
            </a:r>
            <a:r>
              <a:rPr kumimoji="0" lang="en-US" altLang="ko-KR" sz="3000" spc="-190">
                <a:effectLst/>
                <a:latin typeface="맑은 고딕" pitchFamily="50" charset="-127"/>
                <a:ea typeface="맑은 고딕" pitchFamily="50" charset="-127"/>
              </a:rPr>
              <a:t>]</a:t>
            </a:r>
            <a:r>
              <a:rPr kumimoji="0" lang="en-US" altLang="ko-KR" sz="3000" spc="-20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pc="-170">
                <a:effectLst/>
                <a:latin typeface="맑은 고딕" pitchFamily="50" charset="-127"/>
                <a:ea typeface="맑은 고딕" pitchFamily="50" charset="-127"/>
              </a:rPr>
              <a:t>작업 창의 바깥쪽으로 드래그하여 </a:t>
            </a:r>
            <a:r>
              <a:rPr kumimoji="0" lang="ko-KR" altLang="en-US" sz="3000" spc="-170" smtClean="0">
                <a:effectLst/>
                <a:latin typeface="맑은 고딕" pitchFamily="50" charset="-127"/>
                <a:ea typeface="맑은 고딕" pitchFamily="50" charset="-127"/>
              </a:rPr>
              <a:t>삭제      피</a:t>
            </a:r>
            <a:r>
              <a:rPr kumimoji="0" lang="ko-KR" altLang="en-US" sz="3000" spc="-200" smtClean="0">
                <a:effectLst/>
                <a:latin typeface="맑은 고딕" pitchFamily="50" charset="-127"/>
                <a:ea typeface="맑은 고딕" pitchFamily="50" charset="-127"/>
              </a:rPr>
              <a:t>벗 </a:t>
            </a:r>
            <a:r>
              <a:rPr kumimoji="0" lang="ko-KR" altLang="en-US" sz="3000" spc="-200">
                <a:effectLst/>
                <a:latin typeface="맑은 고딕" pitchFamily="50" charset="-127"/>
                <a:ea typeface="맑은 고딕" pitchFamily="50" charset="-127"/>
              </a:rPr>
              <a:t>테이블에서 날짜 셀을 선택한 </a:t>
            </a:r>
            <a:r>
              <a:rPr kumimoji="0" lang="ko-KR" altLang="en-US" sz="3000" spc="-200" smtClean="0">
                <a:effectLst/>
                <a:latin typeface="맑은 고딕" pitchFamily="50" charset="-127"/>
                <a:ea typeface="맑은 고딕" pitchFamily="50" charset="-127"/>
              </a:rPr>
              <a:t>후</a:t>
            </a:r>
            <a:r>
              <a:rPr kumimoji="0" lang="en-US" altLang="ko-KR" sz="3000" spc="-200" smtClean="0">
                <a:effectLst/>
                <a:latin typeface="맑은 고딕" pitchFamily="50" charset="-127"/>
                <a:ea typeface="맑은 고딕" pitchFamily="50" charset="-127"/>
              </a:rPr>
              <a:t/>
            </a:r>
            <a:br>
              <a:rPr kumimoji="0" lang="en-US" altLang="ko-KR" sz="3000" spc="-200" smtClean="0">
                <a:effectLst/>
                <a:latin typeface="맑은 고딕" pitchFamily="50" charset="-127"/>
                <a:ea typeface="맑은 고딕" pitchFamily="50" charset="-127"/>
              </a:rPr>
            </a:br>
            <a:r>
              <a:rPr kumimoji="0" lang="en-US" altLang="ko-KR" sz="3000" spc="-200" smtClean="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ko-KR" altLang="en-US" sz="3000" spc="-200">
                <a:effectLst/>
                <a:latin typeface="맑은 고딕" pitchFamily="50" charset="-127"/>
                <a:ea typeface="맑은 고딕" pitchFamily="50" charset="-127"/>
              </a:rPr>
              <a:t>피벗 테이</a:t>
            </a:r>
            <a:r>
              <a:rPr kumimoji="0" lang="ko-KR" altLang="en-US" sz="3000" spc="-160">
                <a:effectLst/>
                <a:latin typeface="맑은 고딕" pitchFamily="50" charset="-127"/>
                <a:ea typeface="맑은 고딕" pitchFamily="50" charset="-127"/>
              </a:rPr>
              <a:t>블 도구</a:t>
            </a:r>
            <a:r>
              <a:rPr kumimoji="0" lang="en-US" altLang="ko-KR" sz="3000" spc="-160" smtClean="0">
                <a:effectLst/>
                <a:latin typeface="맑은 고딕" pitchFamily="50" charset="-127"/>
                <a:ea typeface="맑은 고딕" pitchFamily="50" charset="-127"/>
              </a:rPr>
              <a:t>]-[</a:t>
            </a:r>
            <a:r>
              <a:rPr kumimoji="0" lang="ko-KR" altLang="en-US" sz="3000" spc="-160">
                <a:effectLst/>
                <a:latin typeface="맑은 고딕" pitchFamily="50" charset="-127"/>
                <a:ea typeface="맑은 고딕" pitchFamily="50" charset="-127"/>
              </a:rPr>
              <a:t>분석</a:t>
            </a:r>
            <a:r>
              <a:rPr kumimoji="0" lang="en-US" altLang="ko-KR" sz="3000" spc="-160"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3000" spc="-160" smtClean="0">
                <a:effectLst/>
                <a:latin typeface="맑은 고딕" pitchFamily="50" charset="-127"/>
                <a:ea typeface="맑은 고딕" pitchFamily="50" charset="-127"/>
              </a:rPr>
              <a:t>탭</a:t>
            </a:r>
            <a:r>
              <a:rPr kumimoji="0" lang="en-US" altLang="ko-KR" sz="3000" spc="-160" smtClean="0">
                <a:effectLst/>
                <a:latin typeface="맑은 고딕" pitchFamily="50" charset="-127"/>
                <a:ea typeface="맑은 고딕" pitchFamily="50" charset="-127"/>
              </a:rPr>
              <a:t>-[</a:t>
            </a:r>
            <a:r>
              <a:rPr kumimoji="0" lang="ko-KR" altLang="en-US" sz="3000" spc="-160">
                <a:effectLst/>
                <a:latin typeface="맑은 고딕" pitchFamily="50" charset="-127"/>
                <a:ea typeface="맑은 고딕" pitchFamily="50" charset="-127"/>
              </a:rPr>
              <a:t>그룹</a:t>
            </a:r>
            <a:r>
              <a:rPr kumimoji="0" lang="en-US" altLang="ko-KR" sz="3000" spc="-160" smtClean="0">
                <a:effectLst/>
                <a:latin typeface="맑은 고딕" pitchFamily="50" charset="-127"/>
                <a:ea typeface="맑은 고딕" pitchFamily="50" charset="-127"/>
              </a:rPr>
              <a:t>]</a:t>
            </a:r>
            <a:br>
              <a:rPr kumimoji="0" lang="en-US" altLang="ko-KR" sz="3000" spc="-160" smtClean="0">
                <a:effectLst/>
                <a:latin typeface="맑은 고딕" pitchFamily="50" charset="-127"/>
                <a:ea typeface="맑은 고딕" pitchFamily="50" charset="-127"/>
              </a:rPr>
            </a:br>
            <a:r>
              <a:rPr kumimoji="0" lang="ko-KR" altLang="en-US" sz="3000" spc="-90" smtClean="0">
                <a:effectLst/>
                <a:latin typeface="맑은 고딕" pitchFamily="50" charset="-127"/>
                <a:ea typeface="맑은 고딕" pitchFamily="50" charset="-127"/>
              </a:rPr>
              <a:t>그룹</a:t>
            </a:r>
            <a:r>
              <a:rPr kumimoji="0" lang="en-US" altLang="ko-KR" sz="3000" spc="-90" smtClean="0">
                <a:effectLst/>
                <a:latin typeface="맑은 고딕" pitchFamily="50" charset="-127"/>
                <a:ea typeface="맑은 고딕" pitchFamily="50" charset="-127"/>
              </a:rPr>
              <a:t>-[</a:t>
            </a:r>
            <a:r>
              <a:rPr kumimoji="0" lang="ko-KR" altLang="en-US" sz="3000" spc="-90">
                <a:effectLst/>
                <a:latin typeface="맑은 고딕" pitchFamily="50" charset="-127"/>
                <a:ea typeface="맑은 고딕" pitchFamily="50" charset="-127"/>
              </a:rPr>
              <a:t>그룹 선택</a:t>
            </a:r>
            <a:r>
              <a:rPr kumimoji="0" lang="en-US" altLang="ko-KR" sz="3000" spc="-90" smtClean="0">
                <a:effectLst/>
                <a:latin typeface="맑은 고딕" pitchFamily="50" charset="-127"/>
                <a:ea typeface="맑은 고딕" pitchFamily="50" charset="-127"/>
              </a:rPr>
              <a:t>]    </a:t>
            </a:r>
            <a:r>
              <a:rPr kumimoji="0" lang="ko-KR" altLang="en-US" sz="3000" spc="-9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en-US" altLang="ko-KR" sz="3000" spc="-90" smtClean="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ko-KR" altLang="en-US" sz="3000" spc="-90">
                <a:effectLst/>
                <a:latin typeface="맑은 고딕" pitchFamily="50" charset="-127"/>
                <a:ea typeface="맑은 고딕" pitchFamily="50" charset="-127"/>
              </a:rPr>
              <a:t>그룹화</a:t>
            </a:r>
            <a:r>
              <a:rPr kumimoji="0" lang="en-US" altLang="ko-KR" sz="3000" spc="-90"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3000" spc="-90" smtClean="0">
                <a:effectLst/>
                <a:latin typeface="맑은 고딕" pitchFamily="50" charset="-127"/>
                <a:ea typeface="맑은 고딕" pitchFamily="50" charset="-127"/>
              </a:rPr>
              <a:t>대화</a:t>
            </a:r>
            <a:r>
              <a:rPr kumimoji="0" lang="en-US" altLang="ko-KR" sz="3000" spc="-100" smtClean="0">
                <a:effectLst/>
                <a:latin typeface="맑은 고딕" pitchFamily="50" charset="-127"/>
                <a:ea typeface="맑은 고딕" pitchFamily="50" charset="-127"/>
              </a:rPr>
              <a:t/>
            </a:r>
            <a:br>
              <a:rPr kumimoji="0" lang="en-US" altLang="ko-KR" sz="3000" spc="-100" smtClean="0">
                <a:effectLst/>
                <a:latin typeface="맑은 고딕" pitchFamily="50" charset="-127"/>
                <a:ea typeface="맑은 고딕" pitchFamily="50" charset="-127"/>
              </a:rPr>
            </a:br>
            <a:r>
              <a:rPr kumimoji="0" lang="ko-KR" altLang="en-US" sz="3000" spc="-100" smtClean="0">
                <a:effectLst/>
                <a:latin typeface="맑은 고딕" pitchFamily="50" charset="-127"/>
                <a:ea typeface="맑은 고딕" pitchFamily="50" charset="-127"/>
              </a:rPr>
              <a:t>상자에서 </a:t>
            </a:r>
            <a:r>
              <a:rPr kumimoji="0" lang="ko-KR" altLang="en-US" sz="3000" spc="-100">
                <a:effectLst/>
                <a:latin typeface="맑은 고딕" pitchFamily="50" charset="-127"/>
                <a:ea typeface="맑은 고딕" pitchFamily="50" charset="-127"/>
              </a:rPr>
              <a:t>‘월’만 </a:t>
            </a:r>
            <a:r>
              <a:rPr kumimoji="0" lang="ko-KR" altLang="en-US" sz="3000" spc="-100" smtClean="0">
                <a:effectLst/>
                <a:latin typeface="맑은 고딕" pitchFamily="50" charset="-127"/>
                <a:ea typeface="맑은 고딕" pitchFamily="50" charset="-127"/>
              </a:rPr>
              <a:t>선택 해제</a:t>
            </a:r>
            <a:endParaRPr kumimoji="0" lang="en-US" altLang="ko-KR" sz="3000" spc="-10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4" name="줄무늬가 있는 오른쪽 화살표 13"/>
          <p:cNvSpPr/>
          <p:nvPr/>
        </p:nvSpPr>
        <p:spPr>
          <a:xfrm>
            <a:off x="7399744" y="3083723"/>
            <a:ext cx="540000" cy="360000"/>
          </a:xfrm>
          <a:prstGeom prst="stripedRightArrow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모서리가 둥근 직사각형 14"/>
          <p:cNvSpPr/>
          <p:nvPr/>
        </p:nvSpPr>
        <p:spPr>
          <a:xfrm>
            <a:off x="179512" y="142852"/>
            <a:ext cx="7968848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03 </a:t>
            </a:r>
            <a:r>
              <a:rPr lang="ko-KR" altLang="en-US" spc="-250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피벗</a:t>
            </a:r>
            <a:r>
              <a:rPr lang="en-US" altLang="ko-KR" spc="-250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 </a:t>
            </a:r>
            <a:r>
              <a:rPr lang="ko-KR" altLang="en-US" spc="-250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테이블로 요약 보고서 작성하기</a:t>
            </a:r>
            <a:endParaRPr lang="en-US" altLang="ko-KR" spc="-250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6" name="텍스트 개체 틀 7"/>
          <p:cNvSpPr txBox="1">
            <a:spLocks/>
          </p:cNvSpPr>
          <p:nvPr/>
        </p:nvSpPr>
        <p:spPr>
          <a:xfrm>
            <a:off x="1115616" y="1067192"/>
            <a:ext cx="6587060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spc="-150" smtClean="0">
                <a:solidFill>
                  <a:srgbClr val="C00000"/>
                </a:solidFill>
                <a:effectLst/>
                <a:latin typeface="맑은 고딕"/>
                <a:ea typeface="맑은 고딕"/>
              </a:rPr>
              <a:t>분기</a:t>
            </a: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별</a:t>
            </a:r>
            <a:r>
              <a:rPr kumimoji="0" lang="en-US" altLang="ko-KR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/</a:t>
            </a: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분류별 매출 보고서 작성하기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8" name="줄무늬가 있는 오른쪽 화살표 17"/>
          <p:cNvSpPr/>
          <p:nvPr/>
        </p:nvSpPr>
        <p:spPr>
          <a:xfrm>
            <a:off x="3825120" y="4653136"/>
            <a:ext cx="540000" cy="360000"/>
          </a:xfrm>
          <a:prstGeom prst="stripedRightArrow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5" name="그림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04472" y="3645024"/>
            <a:ext cx="2016000" cy="2998375"/>
          </a:xfrm>
          <a:prstGeom prst="rect">
            <a:avLst/>
          </a:prstGeom>
          <a:ln w="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8539098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0" name="직사각형 19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1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12" name="모서리가 둥근 직사각형 11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230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8" name="텍스트 개체 틀 7"/>
          <p:cNvSpPr txBox="1">
            <a:spLocks/>
          </p:cNvSpPr>
          <p:nvPr/>
        </p:nvSpPr>
        <p:spPr>
          <a:xfrm>
            <a:off x="557840" y="1772816"/>
            <a:ext cx="1749197" cy="584775"/>
          </a:xfrm>
          <a:prstGeom prst="rect">
            <a:avLst/>
          </a:prstGeom>
          <a:solidFill>
            <a:srgbClr val="04B5A2"/>
          </a:solidFill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따라하기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9" name="텍스트 개체 틀 7"/>
          <p:cNvSpPr txBox="1">
            <a:spLocks/>
          </p:cNvSpPr>
          <p:nvPr/>
        </p:nvSpPr>
        <p:spPr>
          <a:xfrm>
            <a:off x="611560" y="2492896"/>
            <a:ext cx="7848872" cy="2099806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401638" indent="-401638">
              <a:lnSpc>
                <a:spcPts val="4000"/>
              </a:lnSpc>
              <a:spcBef>
                <a:spcPts val="0"/>
              </a:spcBef>
            </a:pPr>
            <a:r>
              <a:rPr kumimoji="0" lang="en-US" altLang="ko-KR" sz="3000" b="1" spc="-100" smtClean="0">
                <a:solidFill>
                  <a:srgbClr val="F47828"/>
                </a:solidFill>
                <a:effectLst/>
                <a:latin typeface="맑은 고딕" pitchFamily="50" charset="-127"/>
                <a:ea typeface="맑은 고딕" pitchFamily="50" charset="-127"/>
              </a:rPr>
              <a:t>6.</a:t>
            </a:r>
            <a:r>
              <a:rPr kumimoji="0" lang="ko-KR" altLang="en-US" sz="3000" spc="-10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pc="-50" smtClean="0">
                <a:effectLst/>
                <a:latin typeface="맑은 고딕" pitchFamily="50" charset="-127"/>
                <a:ea typeface="맑은 고딕" pitchFamily="50" charset="-127"/>
              </a:rPr>
              <a:t>피벗 </a:t>
            </a:r>
            <a:r>
              <a:rPr kumimoji="0" lang="ko-KR" altLang="en-US" sz="3000" spc="-50">
                <a:effectLst/>
                <a:latin typeface="맑은 고딕" pitchFamily="50" charset="-127"/>
                <a:ea typeface="맑은 고딕" pitchFamily="50" charset="-127"/>
              </a:rPr>
              <a:t>테이블의 임의의 셀을 선택한 후 </a:t>
            </a:r>
            <a:r>
              <a:rPr kumimoji="0" lang="en-US" altLang="ko-KR" sz="3000" spc="-5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ko-KR" altLang="en-US" sz="3000" spc="-50">
                <a:effectLst/>
                <a:latin typeface="맑은 고딕" pitchFamily="50" charset="-127"/>
                <a:ea typeface="맑은 고딕" pitchFamily="50" charset="-127"/>
              </a:rPr>
              <a:t>피벗 테이블 도구</a:t>
            </a:r>
            <a:r>
              <a:rPr kumimoji="0" lang="en-US" altLang="ko-KR" sz="3000" spc="-50" smtClean="0">
                <a:effectLst/>
                <a:latin typeface="맑은 고딕" pitchFamily="50" charset="-127"/>
                <a:ea typeface="맑은 고딕" pitchFamily="50" charset="-127"/>
              </a:rPr>
              <a:t>]-[</a:t>
            </a:r>
            <a:r>
              <a:rPr kumimoji="0" lang="ko-KR" altLang="en-US" sz="3000" spc="-50">
                <a:effectLst/>
                <a:latin typeface="맑은 고딕" pitchFamily="50" charset="-127"/>
                <a:ea typeface="맑은 고딕" pitchFamily="50" charset="-127"/>
              </a:rPr>
              <a:t>디자인</a:t>
            </a:r>
            <a:r>
              <a:rPr kumimoji="0" lang="en-US" altLang="ko-KR" sz="3000" spc="-50"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3000" spc="-50" smtClean="0">
                <a:effectLst/>
                <a:latin typeface="맑은 고딕" pitchFamily="50" charset="-127"/>
                <a:ea typeface="맑은 고딕" pitchFamily="50" charset="-127"/>
              </a:rPr>
              <a:t>탭</a:t>
            </a:r>
            <a:r>
              <a:rPr kumimoji="0" lang="en-US" altLang="ko-KR" sz="3000" spc="-50" smtClean="0">
                <a:effectLst/>
                <a:latin typeface="맑은 고딕" pitchFamily="50" charset="-127"/>
                <a:ea typeface="맑은 고딕" pitchFamily="50" charset="-127"/>
              </a:rPr>
              <a:t>-[</a:t>
            </a:r>
            <a:r>
              <a:rPr kumimoji="0" lang="ko-KR" altLang="en-US" sz="3000" spc="-50">
                <a:effectLst/>
                <a:latin typeface="맑은 고딕" pitchFamily="50" charset="-127"/>
                <a:ea typeface="맑은 고딕" pitchFamily="50" charset="-127"/>
              </a:rPr>
              <a:t>피벗 테이블 스타</a:t>
            </a:r>
            <a:r>
              <a:rPr kumimoji="0" lang="ko-KR" altLang="en-US" sz="3000" spc="-40">
                <a:effectLst/>
                <a:latin typeface="맑은 고딕" pitchFamily="50" charset="-127"/>
                <a:ea typeface="맑은 고딕" pitchFamily="50" charset="-127"/>
              </a:rPr>
              <a:t>일</a:t>
            </a:r>
            <a:r>
              <a:rPr kumimoji="0" lang="en-US" altLang="ko-KR" sz="3000" spc="-40"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3000" spc="-40" smtClean="0">
                <a:effectLst/>
                <a:latin typeface="맑은 고딕" pitchFamily="50" charset="-127"/>
                <a:ea typeface="맑은 고딕" pitchFamily="50" charset="-127"/>
              </a:rPr>
              <a:t>그룹</a:t>
            </a:r>
            <a:r>
              <a:rPr kumimoji="0" lang="en-US" altLang="ko-KR" sz="3000" spc="-40" smtClean="0">
                <a:effectLst/>
                <a:latin typeface="맑은 고딕" pitchFamily="50" charset="-127"/>
                <a:ea typeface="맑은 고딕" pitchFamily="50" charset="-127"/>
              </a:rPr>
              <a:t>-[</a:t>
            </a:r>
            <a:r>
              <a:rPr kumimoji="0" lang="ko-KR" altLang="en-US" sz="3000" spc="-40">
                <a:effectLst/>
                <a:latin typeface="맑은 고딕" pitchFamily="50" charset="-127"/>
                <a:ea typeface="맑은 고딕" pitchFamily="50" charset="-127"/>
              </a:rPr>
              <a:t>자세히</a:t>
            </a:r>
            <a:r>
              <a:rPr kumimoji="0" lang="en-US" altLang="ko-KR" sz="3000" spc="-40" smtClean="0">
                <a:effectLst/>
                <a:latin typeface="맑은 고딕" pitchFamily="50" charset="-127"/>
                <a:ea typeface="맑은 고딕" pitchFamily="50" charset="-127"/>
              </a:rPr>
              <a:t>](   )     </a:t>
            </a:r>
            <a:r>
              <a:rPr kumimoji="0" lang="ko-KR" altLang="en-US" sz="3000" spc="-40">
                <a:effectLst/>
                <a:latin typeface="맑은 고딕" pitchFamily="50" charset="-127"/>
                <a:ea typeface="맑은 고딕" pitchFamily="50" charset="-127"/>
              </a:rPr>
              <a:t>스타일 갤러리에서</a:t>
            </a:r>
            <a:r>
              <a:rPr kumimoji="0" lang="ko-KR" altLang="en-US" sz="3000" spc="-5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pc="-190">
                <a:effectLst/>
                <a:latin typeface="맑은 고딕" pitchFamily="50" charset="-127"/>
                <a:ea typeface="맑은 고딕" pitchFamily="50" charset="-127"/>
              </a:rPr>
              <a:t>‘피벗 스타일 보통 </a:t>
            </a:r>
            <a:r>
              <a:rPr kumimoji="0" lang="en-US" altLang="ko-KR" sz="3000" spc="-190">
                <a:effectLst/>
                <a:latin typeface="맑은 고딕" pitchFamily="50" charset="-127"/>
                <a:ea typeface="맑은 고딕" pitchFamily="50" charset="-127"/>
              </a:rPr>
              <a:t>10’</a:t>
            </a:r>
            <a:r>
              <a:rPr kumimoji="0" lang="ko-KR" altLang="en-US" sz="3000" spc="-190">
                <a:effectLst/>
                <a:latin typeface="맑은 고딕" pitchFamily="50" charset="-127"/>
                <a:ea typeface="맑은 고딕" pitchFamily="50" charset="-127"/>
              </a:rPr>
              <a:t>을 선택하여 </a:t>
            </a:r>
            <a:r>
              <a:rPr kumimoji="0" lang="ko-KR" altLang="en-US" sz="3000" spc="-190" smtClean="0">
                <a:effectLst/>
                <a:latin typeface="맑은 고딕" pitchFamily="50" charset="-127"/>
                <a:ea typeface="맑은 고딕" pitchFamily="50" charset="-127"/>
              </a:rPr>
              <a:t>보고서 완성</a:t>
            </a:r>
            <a:endParaRPr kumimoji="0" lang="en-US" altLang="ko-KR" sz="3000" spc="-19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3" name="줄무늬가 있는 오른쪽 화살표 12"/>
          <p:cNvSpPr/>
          <p:nvPr/>
        </p:nvSpPr>
        <p:spPr>
          <a:xfrm>
            <a:off x="4644008" y="3641465"/>
            <a:ext cx="540000" cy="360000"/>
          </a:xfrm>
          <a:prstGeom prst="stripedRightArrow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" name="모서리가 둥근 직사각형 17"/>
          <p:cNvSpPr/>
          <p:nvPr/>
        </p:nvSpPr>
        <p:spPr>
          <a:xfrm>
            <a:off x="179512" y="142852"/>
            <a:ext cx="7968848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03 </a:t>
            </a:r>
            <a:r>
              <a:rPr lang="ko-KR" altLang="en-US" spc="-250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피벗</a:t>
            </a:r>
            <a:r>
              <a:rPr lang="en-US" altLang="ko-KR" spc="-250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 </a:t>
            </a:r>
            <a:r>
              <a:rPr lang="ko-KR" altLang="en-US" spc="-250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테이블로 요약 보고서 작성하기</a:t>
            </a:r>
            <a:endParaRPr lang="en-US" altLang="ko-KR" spc="-250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9" name="텍스트 개체 틀 7"/>
          <p:cNvSpPr txBox="1">
            <a:spLocks/>
          </p:cNvSpPr>
          <p:nvPr/>
        </p:nvSpPr>
        <p:spPr>
          <a:xfrm>
            <a:off x="1115616" y="1067192"/>
            <a:ext cx="6587060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spc="-150" smtClean="0">
                <a:solidFill>
                  <a:srgbClr val="C00000"/>
                </a:solidFill>
                <a:effectLst/>
                <a:latin typeface="맑은 고딕"/>
                <a:ea typeface="맑은 고딕"/>
              </a:rPr>
              <a:t>분기</a:t>
            </a: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별</a:t>
            </a:r>
            <a:r>
              <a:rPr kumimoji="0" lang="en-US" altLang="ko-KR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/</a:t>
            </a: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분류별 매출 보고서 작성하기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pic>
        <p:nvPicPr>
          <p:cNvPr id="5" name="그림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13545" y="3645024"/>
            <a:ext cx="288000" cy="377999"/>
          </a:xfrm>
          <a:prstGeom prst="rect">
            <a:avLst/>
          </a:prstGeom>
          <a:ln w="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501144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0" name="직사각형 19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1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12" name="모서리가 둥근 직사각형 11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230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8" name="텍스트 개체 틀 7"/>
          <p:cNvSpPr txBox="1">
            <a:spLocks/>
          </p:cNvSpPr>
          <p:nvPr/>
        </p:nvSpPr>
        <p:spPr>
          <a:xfrm>
            <a:off x="557840" y="1772816"/>
            <a:ext cx="1749197" cy="584775"/>
          </a:xfrm>
          <a:prstGeom prst="rect">
            <a:avLst/>
          </a:prstGeom>
          <a:solidFill>
            <a:srgbClr val="04B5A2"/>
          </a:solidFill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따라하기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8" name="모서리가 둥근 직사각형 17"/>
          <p:cNvSpPr/>
          <p:nvPr/>
        </p:nvSpPr>
        <p:spPr>
          <a:xfrm>
            <a:off x="179512" y="142852"/>
            <a:ext cx="7968848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03 </a:t>
            </a:r>
            <a:r>
              <a:rPr lang="ko-KR" altLang="en-US" spc="-250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피벗</a:t>
            </a:r>
            <a:r>
              <a:rPr lang="en-US" altLang="ko-KR" spc="-250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 </a:t>
            </a:r>
            <a:r>
              <a:rPr lang="ko-KR" altLang="en-US" spc="-250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테이블로 요약 보고서 작성하기</a:t>
            </a:r>
            <a:endParaRPr lang="en-US" altLang="ko-KR" spc="-250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9" name="텍스트 개체 틀 7"/>
          <p:cNvSpPr txBox="1">
            <a:spLocks/>
          </p:cNvSpPr>
          <p:nvPr/>
        </p:nvSpPr>
        <p:spPr>
          <a:xfrm>
            <a:off x="1115616" y="1067192"/>
            <a:ext cx="6587060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spc="-150" smtClean="0">
                <a:solidFill>
                  <a:srgbClr val="C00000"/>
                </a:solidFill>
                <a:effectLst/>
                <a:latin typeface="맑은 고딕"/>
                <a:ea typeface="맑은 고딕"/>
              </a:rPr>
              <a:t>분기</a:t>
            </a: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별</a:t>
            </a:r>
            <a:r>
              <a:rPr kumimoji="0" lang="en-US" altLang="ko-KR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/</a:t>
            </a: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분류별 매출 보고서 작성하기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pic>
        <p:nvPicPr>
          <p:cNvPr id="3" name="그림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2192" y="2502448"/>
            <a:ext cx="6840000" cy="4209232"/>
          </a:xfrm>
          <a:prstGeom prst="rect">
            <a:avLst/>
          </a:prstGeom>
          <a:ln w="0">
            <a:solidFill>
              <a:schemeClr val="tx1"/>
            </a:solidFill>
          </a:ln>
        </p:spPr>
      </p:pic>
      <p:sp>
        <p:nvSpPr>
          <p:cNvPr id="14" name="직사각형 13"/>
          <p:cNvSpPr/>
          <p:nvPr/>
        </p:nvSpPr>
        <p:spPr>
          <a:xfrm>
            <a:off x="4743448" y="5661248"/>
            <a:ext cx="576064" cy="468000"/>
          </a:xfrm>
          <a:prstGeom prst="rect">
            <a:avLst/>
          </a:prstGeom>
          <a:noFill/>
          <a:ln w="28575">
            <a:solidFill>
              <a:srgbClr val="EC008C"/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975149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0" name="직사각형 19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2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12" name="모서리가 둥근 직사각형 11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231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5" name="텍스트 개체 틀 7"/>
          <p:cNvSpPr txBox="1">
            <a:spLocks/>
          </p:cNvSpPr>
          <p:nvPr/>
        </p:nvSpPr>
        <p:spPr>
          <a:xfrm>
            <a:off x="1115616" y="1067192"/>
            <a:ext cx="6160661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분류별 매출 비율과 순위 알아보기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8" name="모서리가 둥근 직사각형 17"/>
          <p:cNvSpPr/>
          <p:nvPr/>
        </p:nvSpPr>
        <p:spPr>
          <a:xfrm>
            <a:off x="179512" y="142852"/>
            <a:ext cx="7968848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03 </a:t>
            </a:r>
            <a:r>
              <a:rPr lang="ko-KR" altLang="en-US" spc="-250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피벗</a:t>
            </a:r>
            <a:r>
              <a:rPr lang="en-US" altLang="ko-KR" spc="-250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 </a:t>
            </a:r>
            <a:r>
              <a:rPr lang="ko-KR" altLang="en-US" spc="-250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테이블로 요약 보고서 작성하기</a:t>
            </a:r>
            <a:endParaRPr lang="en-US" altLang="ko-KR" spc="-250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9" name="텍스트 개체 틀 7"/>
          <p:cNvSpPr txBox="1">
            <a:spLocks/>
          </p:cNvSpPr>
          <p:nvPr/>
        </p:nvSpPr>
        <p:spPr>
          <a:xfrm>
            <a:off x="611560" y="1719096"/>
            <a:ext cx="7848872" cy="2144177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>
              <a:lnSpc>
                <a:spcPts val="4000"/>
              </a:lnSpc>
              <a:spcBef>
                <a:spcPts val="0"/>
              </a:spcBef>
            </a:pPr>
            <a:r>
              <a:rPr kumimoji="0" lang="ko-KR" altLang="en-US" sz="3000" spc="-140" smtClean="0">
                <a:effectLst/>
                <a:latin typeface="맑은 고딕" pitchFamily="50" charset="-127"/>
                <a:ea typeface="맑은 고딕" pitchFamily="50" charset="-127"/>
              </a:rPr>
              <a:t>‘</a:t>
            </a:r>
            <a:r>
              <a:rPr kumimoji="0" lang="ko-KR" altLang="en-US" sz="3000" spc="-140">
                <a:effectLst/>
                <a:latin typeface="맑은 고딕" pitchFamily="50" charset="-127"/>
                <a:ea typeface="맑은 고딕" pitchFamily="50" charset="-127"/>
              </a:rPr>
              <a:t>피벗보고서’ 시트에 </a:t>
            </a:r>
            <a:r>
              <a:rPr kumimoji="0" lang="ko-KR" altLang="en-US" sz="3000" spc="-140" smtClean="0">
                <a:effectLst/>
                <a:latin typeface="맑은 고딕" pitchFamily="50" charset="-127"/>
                <a:ea typeface="맑은 고딕" pitchFamily="50" charset="-127"/>
              </a:rPr>
              <a:t>분류별</a:t>
            </a:r>
            <a:r>
              <a:rPr kumimoji="0" lang="en-US" altLang="ko-KR" sz="3000" spc="-140" smtClean="0">
                <a:effectLst/>
                <a:latin typeface="맑은 고딕" pitchFamily="50" charset="-127"/>
                <a:ea typeface="맑은 고딕" pitchFamily="50" charset="-127"/>
              </a:rPr>
              <a:t>/</a:t>
            </a:r>
            <a:r>
              <a:rPr kumimoji="0" lang="ko-KR" altLang="en-US" sz="3000" spc="-140" smtClean="0">
                <a:effectLst/>
                <a:latin typeface="맑은 고딕" pitchFamily="50" charset="-127"/>
                <a:ea typeface="맑은 고딕" pitchFamily="50" charset="-127"/>
              </a:rPr>
              <a:t>제품별로 </a:t>
            </a:r>
            <a:r>
              <a:rPr kumimoji="0" lang="ko-KR" altLang="en-US" sz="3000" spc="-140">
                <a:effectLst/>
                <a:latin typeface="맑은 고딕" pitchFamily="50" charset="-127"/>
                <a:ea typeface="맑은 고딕" pitchFamily="50" charset="-127"/>
              </a:rPr>
              <a:t>수량과 금</a:t>
            </a:r>
            <a:r>
              <a:rPr kumimoji="0" lang="ko-KR" altLang="en-US" sz="3000" spc="-80">
                <a:effectLst/>
                <a:latin typeface="맑은 고딕" pitchFamily="50" charset="-127"/>
                <a:ea typeface="맑은 고딕" pitchFamily="50" charset="-127"/>
              </a:rPr>
              <a:t>액에 대해 </a:t>
            </a:r>
            <a:r>
              <a:rPr kumimoji="0" lang="ko-KR" altLang="en-US" sz="3000" spc="-80" smtClean="0">
                <a:effectLst/>
                <a:latin typeface="맑은 고딕" pitchFamily="50" charset="-127"/>
                <a:ea typeface="맑은 고딕" pitchFamily="50" charset="-127"/>
              </a:rPr>
              <a:t>작성 </a:t>
            </a:r>
            <a:r>
              <a:rPr kumimoji="0" lang="en-US" altLang="ko-KR" sz="3000" spc="-80" smtClean="0">
                <a:effectLst/>
                <a:latin typeface="맑은 고딕" pitchFamily="50" charset="-127"/>
                <a:ea typeface="맑은 고딕" pitchFamily="50" charset="-127"/>
              </a:rPr>
              <a:t>     </a:t>
            </a:r>
            <a:r>
              <a:rPr kumimoji="0" lang="ko-KR" altLang="en-US" sz="3000" spc="-80" smtClean="0">
                <a:effectLst/>
                <a:latin typeface="맑은 고딕" pitchFamily="50" charset="-127"/>
                <a:ea typeface="맑은 고딕" pitchFamily="50" charset="-127"/>
              </a:rPr>
              <a:t>분류에 </a:t>
            </a:r>
            <a:r>
              <a:rPr kumimoji="0" lang="ko-KR" altLang="en-US" sz="3000" spc="-80">
                <a:effectLst/>
                <a:latin typeface="맑은 고딕" pitchFamily="50" charset="-127"/>
                <a:ea typeface="맑은 고딕" pitchFamily="50" charset="-127"/>
              </a:rPr>
              <a:t>따른 매출은 비율로</a:t>
            </a:r>
            <a:r>
              <a:rPr kumimoji="0" lang="ko-KR" altLang="en-US" sz="3000" spc="-9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pc="-130">
                <a:effectLst/>
                <a:latin typeface="맑은 고딕" pitchFamily="50" charset="-127"/>
                <a:ea typeface="맑은 고딕" pitchFamily="50" charset="-127"/>
              </a:rPr>
              <a:t>표시하고 ‘금액’에 대한 순위를 보고서에 추가하</a:t>
            </a:r>
            <a:r>
              <a:rPr kumimoji="0" lang="ko-KR" altLang="en-US" sz="3000" spc="-90">
                <a:effectLst/>
                <a:latin typeface="맑은 고딕" pitchFamily="50" charset="-127"/>
                <a:ea typeface="맑은 고딕" pitchFamily="50" charset="-127"/>
              </a:rPr>
              <a:t>여 </a:t>
            </a:r>
            <a:r>
              <a:rPr kumimoji="0" lang="ko-KR" altLang="en-US" sz="3000" spc="-90" smtClean="0">
                <a:effectLst/>
                <a:latin typeface="맑은 고딕" pitchFamily="50" charset="-127"/>
                <a:ea typeface="맑은 고딕" pitchFamily="50" charset="-127"/>
              </a:rPr>
              <a:t>보고서 변경</a:t>
            </a:r>
            <a:endParaRPr kumimoji="0" lang="en-US" altLang="ko-KR" sz="3000" spc="-9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21" name="줄무늬가 있는 오른쪽 화살표 20"/>
          <p:cNvSpPr/>
          <p:nvPr/>
        </p:nvSpPr>
        <p:spPr>
          <a:xfrm>
            <a:off x="3275856" y="2328211"/>
            <a:ext cx="540000" cy="360000"/>
          </a:xfrm>
          <a:prstGeom prst="stripedRightArrow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981373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0" name="직사각형 19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2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12" name="모서리가 둥근 직사각형 11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231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8" name="텍스트 개체 틀 7"/>
          <p:cNvSpPr txBox="1">
            <a:spLocks/>
          </p:cNvSpPr>
          <p:nvPr/>
        </p:nvSpPr>
        <p:spPr>
          <a:xfrm>
            <a:off x="557840" y="1772816"/>
            <a:ext cx="1749197" cy="584775"/>
          </a:xfrm>
          <a:prstGeom prst="rect">
            <a:avLst/>
          </a:prstGeom>
          <a:solidFill>
            <a:srgbClr val="04B5A2"/>
          </a:solidFill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따라하기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9" name="텍스트 개체 틀 7"/>
          <p:cNvSpPr txBox="1">
            <a:spLocks/>
          </p:cNvSpPr>
          <p:nvPr/>
        </p:nvSpPr>
        <p:spPr>
          <a:xfrm>
            <a:off x="611560" y="2492896"/>
            <a:ext cx="7848872" cy="3170099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401638" indent="-401638">
              <a:lnSpc>
                <a:spcPts val="4000"/>
              </a:lnSpc>
              <a:spcBef>
                <a:spcPts val="0"/>
              </a:spcBef>
            </a:pPr>
            <a:r>
              <a:rPr kumimoji="0" lang="en-US" altLang="ko-KR" sz="3000" b="1" spc="-100" smtClean="0">
                <a:solidFill>
                  <a:srgbClr val="F47828"/>
                </a:solidFill>
                <a:effectLst/>
                <a:latin typeface="맑은 고딕" pitchFamily="50" charset="-127"/>
                <a:ea typeface="맑은 고딕" pitchFamily="50" charset="-127"/>
              </a:rPr>
              <a:t>1.</a:t>
            </a:r>
            <a:r>
              <a:rPr kumimoji="0" lang="ko-KR" altLang="en-US" sz="3000" spc="-10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pc="-140" smtClean="0">
                <a:effectLst/>
                <a:latin typeface="맑은 고딕" pitchFamily="50" charset="-127"/>
                <a:ea typeface="맑은 고딕" pitchFamily="50" charset="-127"/>
              </a:rPr>
              <a:t>‘</a:t>
            </a:r>
            <a:r>
              <a:rPr kumimoji="0" lang="ko-KR" altLang="en-US" sz="3000" spc="-140">
                <a:effectLst/>
                <a:latin typeface="맑은 고딕" pitchFamily="50" charset="-127"/>
                <a:ea typeface="맑은 고딕" pitchFamily="50" charset="-127"/>
              </a:rPr>
              <a:t>매출</a:t>
            </a:r>
            <a:r>
              <a:rPr kumimoji="0" lang="en-US" altLang="ko-KR" sz="3000" spc="-140">
                <a:effectLst/>
                <a:latin typeface="맑은 고딕" pitchFamily="50" charset="-127"/>
                <a:ea typeface="맑은 고딕" pitchFamily="50" charset="-127"/>
              </a:rPr>
              <a:t>(202012~202111)’ </a:t>
            </a:r>
            <a:r>
              <a:rPr kumimoji="0" lang="ko-KR" altLang="en-US" sz="3000" spc="-140">
                <a:effectLst/>
                <a:latin typeface="맑은 고딕" pitchFamily="50" charset="-127"/>
                <a:ea typeface="맑은 고딕" pitchFamily="50" charset="-127"/>
              </a:rPr>
              <a:t>시트에서 임의의 셀을 </a:t>
            </a:r>
            <a:r>
              <a:rPr kumimoji="0" lang="ko-KR" altLang="en-US" sz="3000" spc="-200">
                <a:effectLst/>
                <a:latin typeface="맑은 고딕" pitchFamily="50" charset="-127"/>
                <a:ea typeface="맑은 고딕" pitchFamily="50" charset="-127"/>
              </a:rPr>
              <a:t>선택한 후 </a:t>
            </a:r>
            <a:r>
              <a:rPr kumimoji="0" lang="en-US" altLang="ko-KR" sz="3000" spc="-20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ko-KR" altLang="en-US" sz="3000" spc="-200">
                <a:effectLst/>
                <a:latin typeface="맑은 고딕" pitchFamily="50" charset="-127"/>
                <a:ea typeface="맑은 고딕" pitchFamily="50" charset="-127"/>
              </a:rPr>
              <a:t>삽입</a:t>
            </a:r>
            <a:r>
              <a:rPr kumimoji="0" lang="en-US" altLang="ko-KR" sz="3000" spc="-200"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3000" spc="-200" smtClean="0">
                <a:effectLst/>
                <a:latin typeface="맑은 고딕" pitchFamily="50" charset="-127"/>
                <a:ea typeface="맑은 고딕" pitchFamily="50" charset="-127"/>
              </a:rPr>
              <a:t>탭</a:t>
            </a:r>
            <a:r>
              <a:rPr kumimoji="0" lang="en-US" altLang="ko-KR" sz="3000" spc="-200" smtClean="0">
                <a:effectLst/>
                <a:latin typeface="맑은 고딕" pitchFamily="50" charset="-127"/>
                <a:ea typeface="맑은 고딕" pitchFamily="50" charset="-127"/>
              </a:rPr>
              <a:t>-[</a:t>
            </a:r>
            <a:r>
              <a:rPr kumimoji="0" lang="ko-KR" altLang="en-US" sz="3000" spc="-200">
                <a:effectLst/>
                <a:latin typeface="맑은 고딕" pitchFamily="50" charset="-127"/>
                <a:ea typeface="맑은 고딕" pitchFamily="50" charset="-127"/>
              </a:rPr>
              <a:t>표</a:t>
            </a:r>
            <a:r>
              <a:rPr kumimoji="0" lang="en-US" altLang="ko-KR" sz="3000" spc="-200"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3000" spc="-200" smtClean="0">
                <a:effectLst/>
                <a:latin typeface="맑은 고딕" pitchFamily="50" charset="-127"/>
                <a:ea typeface="맑은 고딕" pitchFamily="50" charset="-127"/>
              </a:rPr>
              <a:t>그룹</a:t>
            </a:r>
            <a:r>
              <a:rPr kumimoji="0" lang="en-US" altLang="ko-KR" sz="3000" spc="-200" smtClean="0">
                <a:effectLst/>
                <a:latin typeface="맑은 고딕" pitchFamily="50" charset="-127"/>
                <a:ea typeface="맑은 고딕" pitchFamily="50" charset="-127"/>
              </a:rPr>
              <a:t>-[</a:t>
            </a:r>
            <a:r>
              <a:rPr kumimoji="0" lang="ko-KR" altLang="en-US" sz="3000" spc="-200">
                <a:effectLst/>
                <a:latin typeface="맑은 고딕" pitchFamily="50" charset="-127"/>
                <a:ea typeface="맑은 고딕" pitchFamily="50" charset="-127"/>
              </a:rPr>
              <a:t>피벗 테이블</a:t>
            </a:r>
            <a:r>
              <a:rPr kumimoji="0" lang="en-US" altLang="ko-KR" sz="3000" spc="-200" smtClean="0">
                <a:effectLst/>
                <a:latin typeface="맑은 고딕" pitchFamily="50" charset="-127"/>
                <a:ea typeface="맑은 고딕" pitchFamily="50" charset="-127"/>
              </a:rPr>
              <a:t>](    )</a:t>
            </a:r>
            <a:r>
              <a:rPr kumimoji="0" lang="en-US" altLang="ko-KR" sz="3000" spc="-14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br>
              <a:rPr kumimoji="0" lang="en-US" altLang="ko-KR" sz="3000" spc="-140" smtClean="0">
                <a:effectLst/>
                <a:latin typeface="맑은 고딕" pitchFamily="50" charset="-127"/>
                <a:ea typeface="맑은 고딕" pitchFamily="50" charset="-127"/>
              </a:rPr>
            </a:br>
            <a:r>
              <a:rPr kumimoji="0" lang="en-US" altLang="ko-KR" sz="3000" spc="-140" smtClean="0">
                <a:effectLst/>
                <a:latin typeface="맑은 고딕" pitchFamily="50" charset="-127"/>
                <a:ea typeface="맑은 고딕" pitchFamily="50" charset="-127"/>
              </a:rPr>
              <a:t>     [</a:t>
            </a:r>
            <a:r>
              <a:rPr kumimoji="0" lang="ko-KR" altLang="en-US" sz="3000" spc="-140">
                <a:effectLst/>
                <a:latin typeface="맑은 고딕" pitchFamily="50" charset="-127"/>
                <a:ea typeface="맑은 고딕" pitchFamily="50" charset="-127"/>
              </a:rPr>
              <a:t>피벗 테이블 만들기</a:t>
            </a:r>
            <a:r>
              <a:rPr kumimoji="0" lang="en-US" altLang="ko-KR" sz="3000" spc="-140"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3000" spc="-140" smtClean="0">
                <a:effectLst/>
                <a:latin typeface="맑은 고딕" pitchFamily="50" charset="-127"/>
                <a:ea typeface="맑은 고딕" pitchFamily="50" charset="-127"/>
              </a:rPr>
              <a:t>대화</a:t>
            </a:r>
            <a:r>
              <a:rPr kumimoji="0" lang="en-US" altLang="ko-KR" sz="3000" spc="-140" smtClean="0">
                <a:effectLst/>
                <a:latin typeface="맑은 고딕" pitchFamily="50" charset="-127"/>
                <a:ea typeface="맑은 고딕" pitchFamily="50" charset="-127"/>
              </a:rPr>
              <a:t/>
            </a:r>
            <a:br>
              <a:rPr kumimoji="0" lang="en-US" altLang="ko-KR" sz="3000" spc="-140" smtClean="0">
                <a:effectLst/>
                <a:latin typeface="맑은 고딕" pitchFamily="50" charset="-127"/>
                <a:ea typeface="맑은 고딕" pitchFamily="50" charset="-127"/>
              </a:rPr>
            </a:br>
            <a:r>
              <a:rPr kumimoji="0" lang="ko-KR" altLang="en-US" sz="3000" spc="-200" smtClean="0">
                <a:effectLst/>
                <a:latin typeface="맑은 고딕" pitchFamily="50" charset="-127"/>
                <a:ea typeface="맑은 고딕" pitchFamily="50" charset="-127"/>
              </a:rPr>
              <a:t>상자에서 </a:t>
            </a:r>
            <a:r>
              <a:rPr kumimoji="0" lang="en-US" altLang="ko-KR" sz="3000" spc="-20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ko-KR" altLang="en-US" sz="3000" spc="-200">
                <a:effectLst/>
                <a:latin typeface="맑은 고딕" pitchFamily="50" charset="-127"/>
                <a:ea typeface="맑은 고딕" pitchFamily="50" charset="-127"/>
              </a:rPr>
              <a:t>기존 워크시트</a:t>
            </a:r>
            <a:r>
              <a:rPr kumimoji="0" lang="en-US" altLang="ko-KR" sz="3000" spc="-200" smtClean="0">
                <a:effectLst/>
                <a:latin typeface="맑은 고딕" pitchFamily="50" charset="-127"/>
                <a:ea typeface="맑은 고딕" pitchFamily="50" charset="-127"/>
              </a:rPr>
              <a:t>]</a:t>
            </a:r>
            <a:r>
              <a:rPr kumimoji="0" lang="ko-KR" altLang="en-US" sz="3000" spc="-200" smtClean="0">
                <a:effectLst/>
                <a:latin typeface="맑은 고딕" pitchFamily="50" charset="-127"/>
                <a:ea typeface="맑은 고딕" pitchFamily="50" charset="-127"/>
              </a:rPr>
              <a:t> 선택</a:t>
            </a:r>
            <a:r>
              <a:rPr kumimoji="0" lang="en-US" altLang="ko-KR" sz="3000" spc="-130" smtClean="0">
                <a:effectLst/>
                <a:latin typeface="맑은 고딕" pitchFamily="50" charset="-127"/>
                <a:ea typeface="맑은 고딕" pitchFamily="50" charset="-127"/>
              </a:rPr>
              <a:t/>
            </a:r>
            <a:br>
              <a:rPr kumimoji="0" lang="en-US" altLang="ko-KR" sz="3000" spc="-130" smtClean="0">
                <a:effectLst/>
                <a:latin typeface="맑은 고딕" pitchFamily="50" charset="-127"/>
                <a:ea typeface="맑은 고딕" pitchFamily="50" charset="-127"/>
              </a:rPr>
            </a:br>
            <a:r>
              <a:rPr kumimoji="0" lang="ko-KR" altLang="en-US" sz="3000" spc="-130" smtClean="0">
                <a:effectLst/>
                <a:latin typeface="맑은 고딕" pitchFamily="50" charset="-127"/>
                <a:ea typeface="맑은 고딕" pitchFamily="50" charset="-127"/>
              </a:rPr>
              <a:t>   </a:t>
            </a:r>
            <a:r>
              <a:rPr kumimoji="0" lang="en-US" altLang="ko-KR" sz="3000" spc="-13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en-US" altLang="ko-KR" sz="3000" spc="-260" smtClean="0">
                <a:effectLst/>
                <a:latin typeface="맑은 고딕" pitchFamily="50" charset="-127"/>
                <a:ea typeface="맑은 고딕" pitchFamily="50" charset="-127"/>
              </a:rPr>
              <a:t> [</a:t>
            </a:r>
            <a:r>
              <a:rPr kumimoji="0" lang="ko-KR" altLang="en-US" sz="3000" spc="-260">
                <a:effectLst/>
                <a:latin typeface="맑은 고딕" pitchFamily="50" charset="-127"/>
                <a:ea typeface="맑은 고딕" pitchFamily="50" charset="-127"/>
              </a:rPr>
              <a:t>위치</a:t>
            </a:r>
            <a:r>
              <a:rPr kumimoji="0" lang="en-US" altLang="ko-KR" sz="3000" spc="-260"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3000" spc="-260">
                <a:effectLst/>
                <a:latin typeface="맑은 고딕" pitchFamily="50" charset="-127"/>
                <a:ea typeface="맑은 고딕" pitchFamily="50" charset="-127"/>
              </a:rPr>
              <a:t>항목에서 ‘</a:t>
            </a:r>
            <a:r>
              <a:rPr kumimoji="0" lang="ko-KR" altLang="en-US" sz="3000" spc="-260" smtClean="0">
                <a:effectLst/>
                <a:latin typeface="맑은 고딕" pitchFamily="50" charset="-127"/>
                <a:ea typeface="맑은 고딕" pitchFamily="50" charset="-127"/>
              </a:rPr>
              <a:t>피벗보고서’</a:t>
            </a:r>
            <a:r>
              <a:rPr kumimoji="0" lang="en-US" altLang="ko-KR" sz="3000" spc="-260" smtClean="0">
                <a:effectLst/>
                <a:latin typeface="맑은 고딕" pitchFamily="50" charset="-127"/>
                <a:ea typeface="맑은 고딕" pitchFamily="50" charset="-127"/>
              </a:rPr>
              <a:t/>
            </a:r>
            <a:br>
              <a:rPr kumimoji="0" lang="en-US" altLang="ko-KR" sz="3000" spc="-260" smtClean="0">
                <a:effectLst/>
                <a:latin typeface="맑은 고딕" pitchFamily="50" charset="-127"/>
                <a:ea typeface="맑은 고딕" pitchFamily="50" charset="-127"/>
              </a:rPr>
            </a:br>
            <a:r>
              <a:rPr kumimoji="0" lang="ko-KR" altLang="en-US" sz="3000" spc="-140" smtClean="0">
                <a:effectLst/>
                <a:latin typeface="맑은 고딕" pitchFamily="50" charset="-127"/>
                <a:ea typeface="맑은 고딕" pitchFamily="50" charset="-127"/>
              </a:rPr>
              <a:t>시트를 </a:t>
            </a:r>
            <a:r>
              <a:rPr kumimoji="0" lang="ko-KR" altLang="en-US" sz="3000" spc="-140">
                <a:effectLst/>
                <a:latin typeface="맑은 고딕" pitchFamily="50" charset="-127"/>
                <a:ea typeface="맑은 고딕" pitchFamily="50" charset="-127"/>
              </a:rPr>
              <a:t>선택한 후 </a:t>
            </a:r>
            <a:r>
              <a:rPr kumimoji="0" lang="en-US" altLang="ko-KR" sz="3000" spc="-140">
                <a:effectLst/>
                <a:latin typeface="맑은 고딕" pitchFamily="50" charset="-127"/>
                <a:ea typeface="맑은 고딕" pitchFamily="50" charset="-127"/>
              </a:rPr>
              <a:t>[F7] </a:t>
            </a:r>
            <a:r>
              <a:rPr kumimoji="0" lang="ko-KR" altLang="en-US" sz="3000" spc="-140" smtClean="0">
                <a:effectLst/>
                <a:latin typeface="맑은 고딕" pitchFamily="50" charset="-127"/>
                <a:ea typeface="맑은 고딕" pitchFamily="50" charset="-127"/>
              </a:rPr>
              <a:t>셀 선택</a:t>
            </a:r>
            <a:endParaRPr kumimoji="0" lang="en-US" altLang="ko-KR" sz="3000" spc="-14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3" name="줄무늬가 있는 오른쪽 화살표 12"/>
          <p:cNvSpPr/>
          <p:nvPr/>
        </p:nvSpPr>
        <p:spPr>
          <a:xfrm>
            <a:off x="1079672" y="3645064"/>
            <a:ext cx="540000" cy="360000"/>
          </a:xfrm>
          <a:prstGeom prst="stripedRightArrow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텍스트 개체 틀 7"/>
          <p:cNvSpPr txBox="1">
            <a:spLocks/>
          </p:cNvSpPr>
          <p:nvPr/>
        </p:nvSpPr>
        <p:spPr>
          <a:xfrm>
            <a:off x="1115616" y="1067192"/>
            <a:ext cx="6160661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분류별 매출 비율과 순위 알아보기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8" name="모서리가 둥근 직사각형 17"/>
          <p:cNvSpPr/>
          <p:nvPr/>
        </p:nvSpPr>
        <p:spPr>
          <a:xfrm>
            <a:off x="179512" y="142852"/>
            <a:ext cx="7968848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03 </a:t>
            </a:r>
            <a:r>
              <a:rPr lang="ko-KR" altLang="en-US" spc="-250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피벗</a:t>
            </a:r>
            <a:r>
              <a:rPr lang="en-US" altLang="ko-KR" spc="-250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 </a:t>
            </a:r>
            <a:r>
              <a:rPr lang="ko-KR" altLang="en-US" spc="-250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테이블로 요약 보고서 작성하기</a:t>
            </a:r>
            <a:endParaRPr lang="en-US" altLang="ko-KR" spc="-250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4" name="줄무늬가 있는 오른쪽 화살표 13"/>
          <p:cNvSpPr/>
          <p:nvPr/>
        </p:nvSpPr>
        <p:spPr>
          <a:xfrm>
            <a:off x="1071040" y="4665993"/>
            <a:ext cx="540000" cy="360000"/>
          </a:xfrm>
          <a:prstGeom prst="stripedRightArrow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30680" y="2996952"/>
            <a:ext cx="360000" cy="586047"/>
          </a:xfrm>
          <a:prstGeom prst="rect">
            <a:avLst/>
          </a:prstGeom>
          <a:ln w="0">
            <a:solidFill>
              <a:schemeClr val="tx1"/>
            </a:solidFill>
          </a:ln>
        </p:spPr>
      </p:pic>
      <p:pic>
        <p:nvPicPr>
          <p:cNvPr id="3" name="그림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57088" y="3654208"/>
            <a:ext cx="2880000" cy="3014652"/>
          </a:xfrm>
          <a:prstGeom prst="rect">
            <a:avLst/>
          </a:prstGeom>
          <a:ln w="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40783494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0" name="직사각형 19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2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12" name="모서리가 둥근 직사각형 11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231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8" name="텍스트 개체 틀 7"/>
          <p:cNvSpPr txBox="1">
            <a:spLocks/>
          </p:cNvSpPr>
          <p:nvPr/>
        </p:nvSpPr>
        <p:spPr>
          <a:xfrm>
            <a:off x="557840" y="1772816"/>
            <a:ext cx="1749197" cy="584775"/>
          </a:xfrm>
          <a:prstGeom prst="rect">
            <a:avLst/>
          </a:prstGeom>
          <a:solidFill>
            <a:srgbClr val="04B5A2"/>
          </a:solidFill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따라하기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9" name="텍스트 개체 틀 7"/>
          <p:cNvSpPr txBox="1">
            <a:spLocks/>
          </p:cNvSpPr>
          <p:nvPr/>
        </p:nvSpPr>
        <p:spPr>
          <a:xfrm>
            <a:off x="611560" y="2492896"/>
            <a:ext cx="7848872" cy="1073884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401638" indent="-401638" eaLnBrk="0" hangingPunct="0">
              <a:lnSpc>
                <a:spcPts val="4000"/>
              </a:lnSpc>
              <a:spcBef>
                <a:spcPts val="0"/>
              </a:spcBef>
            </a:pPr>
            <a:r>
              <a:rPr kumimoji="0" lang="en-US" altLang="ko-KR" sz="3000" b="1" spc="-100" smtClean="0">
                <a:solidFill>
                  <a:srgbClr val="F47828"/>
                </a:solidFill>
                <a:effectLst/>
                <a:latin typeface="맑은 고딕" pitchFamily="50" charset="-127"/>
                <a:ea typeface="맑은 고딕" pitchFamily="50" charset="-127"/>
              </a:rPr>
              <a:t>2.</a:t>
            </a:r>
            <a:r>
              <a:rPr kumimoji="0" lang="ko-KR" altLang="en-US" sz="3000" spc="-10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en-US" altLang="ko-KR" sz="3000" spc="-170" smtClean="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ko-KR" altLang="en-US" sz="3000" spc="-170">
                <a:effectLst/>
                <a:latin typeface="맑은 고딕" pitchFamily="50" charset="-127"/>
                <a:ea typeface="맑은 고딕" pitchFamily="50" charset="-127"/>
              </a:rPr>
              <a:t>피벗 테이블 필드</a:t>
            </a:r>
            <a:r>
              <a:rPr kumimoji="0" lang="en-US" altLang="ko-KR" sz="3000" spc="-170"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3000" spc="-170">
                <a:effectLst/>
                <a:latin typeface="맑은 고딕" pitchFamily="50" charset="-127"/>
                <a:ea typeface="맑은 고딕" pitchFamily="50" charset="-127"/>
              </a:rPr>
              <a:t>작업 창에서 ‘제품분류’</a:t>
            </a:r>
            <a:r>
              <a:rPr kumimoji="0" lang="en-US" altLang="ko-KR" sz="3000" spc="-170">
                <a:effectLst/>
                <a:latin typeface="맑은 고딕" pitchFamily="50" charset="-127"/>
                <a:ea typeface="맑은 고딕" pitchFamily="50" charset="-127"/>
              </a:rPr>
              <a:t>, ‘</a:t>
            </a:r>
            <a:r>
              <a:rPr kumimoji="0" lang="ko-KR" altLang="en-US" sz="3000" spc="-170">
                <a:effectLst/>
                <a:latin typeface="맑은 고딕" pitchFamily="50" charset="-127"/>
                <a:ea typeface="맑은 고딕" pitchFamily="50" charset="-127"/>
              </a:rPr>
              <a:t>제</a:t>
            </a:r>
            <a:r>
              <a:rPr kumimoji="0" lang="ko-KR" altLang="en-US" sz="3000" spc="-100">
                <a:effectLst/>
                <a:latin typeface="맑은 고딕" pitchFamily="50" charset="-127"/>
                <a:ea typeface="맑은 고딕" pitchFamily="50" charset="-127"/>
              </a:rPr>
              <a:t>품번호’</a:t>
            </a:r>
            <a:r>
              <a:rPr kumimoji="0" lang="en-US" altLang="ko-KR" sz="3000" spc="-100">
                <a:effectLst/>
                <a:latin typeface="맑은 고딕" pitchFamily="50" charset="-127"/>
                <a:ea typeface="맑은 고딕" pitchFamily="50" charset="-127"/>
              </a:rPr>
              <a:t>, ‘</a:t>
            </a:r>
            <a:r>
              <a:rPr kumimoji="0" lang="ko-KR" altLang="en-US" sz="3000" spc="-100">
                <a:effectLst/>
                <a:latin typeface="맑은 고딕" pitchFamily="50" charset="-127"/>
                <a:ea typeface="맑은 고딕" pitchFamily="50" charset="-127"/>
              </a:rPr>
              <a:t>판매수량’</a:t>
            </a:r>
            <a:r>
              <a:rPr kumimoji="0" lang="en-US" altLang="ko-KR" sz="3000" spc="-100">
                <a:effectLst/>
                <a:latin typeface="맑은 고딕" pitchFamily="50" charset="-127"/>
                <a:ea typeface="맑은 고딕" pitchFamily="50" charset="-127"/>
              </a:rPr>
              <a:t>, ‘</a:t>
            </a:r>
            <a:r>
              <a:rPr kumimoji="0" lang="ko-KR" altLang="en-US" sz="3000" spc="-100">
                <a:effectLst/>
                <a:latin typeface="맑은 고딕" pitchFamily="50" charset="-127"/>
                <a:ea typeface="맑은 고딕" pitchFamily="50" charset="-127"/>
              </a:rPr>
              <a:t>금액’을 </a:t>
            </a:r>
            <a:r>
              <a:rPr kumimoji="0" lang="ko-KR" altLang="en-US" sz="3000" spc="-100" smtClean="0">
                <a:effectLst/>
                <a:latin typeface="맑은 고딕" pitchFamily="50" charset="-127"/>
                <a:ea typeface="맑은 고딕" pitchFamily="50" charset="-127"/>
              </a:rPr>
              <a:t>체크 표시</a:t>
            </a:r>
            <a:endParaRPr kumimoji="0" lang="en-US" altLang="ko-KR" sz="3000" spc="-10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6" name="모서리가 둥근 직사각형 15"/>
          <p:cNvSpPr/>
          <p:nvPr/>
        </p:nvSpPr>
        <p:spPr>
          <a:xfrm>
            <a:off x="179512" y="142852"/>
            <a:ext cx="7968848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03 </a:t>
            </a:r>
            <a:r>
              <a:rPr lang="ko-KR" altLang="en-US" spc="-250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피벗</a:t>
            </a:r>
            <a:r>
              <a:rPr lang="en-US" altLang="ko-KR" spc="-250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 </a:t>
            </a:r>
            <a:r>
              <a:rPr lang="ko-KR" altLang="en-US" spc="-250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테이블로 요약 보고서 작성하기</a:t>
            </a:r>
            <a:endParaRPr lang="en-US" altLang="ko-KR" spc="-250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8" name="텍스트 개체 틀 7"/>
          <p:cNvSpPr txBox="1">
            <a:spLocks/>
          </p:cNvSpPr>
          <p:nvPr/>
        </p:nvSpPr>
        <p:spPr>
          <a:xfrm>
            <a:off x="1115616" y="1067192"/>
            <a:ext cx="6160661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분류별 매출 비율과 순위 알아보기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82024" y="3558247"/>
            <a:ext cx="5580000" cy="3183121"/>
          </a:xfrm>
          <a:prstGeom prst="rect">
            <a:avLst/>
          </a:prstGeom>
          <a:ln w="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871047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0" name="직사각형 19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2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12" name="모서리가 둥근 직사각형 11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232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8" name="텍스트 개체 틀 7"/>
          <p:cNvSpPr txBox="1">
            <a:spLocks/>
          </p:cNvSpPr>
          <p:nvPr/>
        </p:nvSpPr>
        <p:spPr>
          <a:xfrm>
            <a:off x="557840" y="1772816"/>
            <a:ext cx="1749197" cy="584775"/>
          </a:xfrm>
          <a:prstGeom prst="rect">
            <a:avLst/>
          </a:prstGeom>
          <a:solidFill>
            <a:srgbClr val="04B5A2"/>
          </a:solidFill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따라하기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1" name="텍스트 개체 틀 7"/>
          <p:cNvSpPr txBox="1">
            <a:spLocks/>
          </p:cNvSpPr>
          <p:nvPr/>
        </p:nvSpPr>
        <p:spPr>
          <a:xfrm>
            <a:off x="611560" y="2492896"/>
            <a:ext cx="7848872" cy="2144177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401638" indent="-401638">
              <a:lnSpc>
                <a:spcPts val="4000"/>
              </a:lnSpc>
              <a:spcBef>
                <a:spcPts val="0"/>
              </a:spcBef>
            </a:pPr>
            <a:r>
              <a:rPr kumimoji="0" lang="en-US" altLang="ko-KR" sz="3000" b="1" spc="-100" smtClean="0">
                <a:solidFill>
                  <a:srgbClr val="F47828"/>
                </a:solidFill>
                <a:effectLst/>
                <a:latin typeface="맑은 고딕" pitchFamily="50" charset="-127"/>
                <a:ea typeface="맑은 고딕" pitchFamily="50" charset="-127"/>
              </a:rPr>
              <a:t>3.</a:t>
            </a:r>
            <a:r>
              <a:rPr kumimoji="0" lang="ko-KR" altLang="en-US" sz="3000" spc="-10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en-US" altLang="ko-KR" sz="3000" spc="-210" smtClean="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ko-KR" altLang="en-US" sz="3000" spc="-210">
                <a:effectLst/>
                <a:latin typeface="맑은 고딕" pitchFamily="50" charset="-127"/>
                <a:ea typeface="맑은 고딕" pitchFamily="50" charset="-127"/>
              </a:rPr>
              <a:t>피벗 테이블 도구</a:t>
            </a:r>
            <a:r>
              <a:rPr kumimoji="0" lang="en-US" altLang="ko-KR" sz="3000" spc="-210" smtClean="0">
                <a:effectLst/>
                <a:latin typeface="맑은 고딕" pitchFamily="50" charset="-127"/>
                <a:ea typeface="맑은 고딕" pitchFamily="50" charset="-127"/>
              </a:rPr>
              <a:t>]-[</a:t>
            </a:r>
            <a:r>
              <a:rPr kumimoji="0" lang="ko-KR" altLang="en-US" sz="3000" spc="-210">
                <a:effectLst/>
                <a:latin typeface="맑은 고딕" pitchFamily="50" charset="-127"/>
                <a:ea typeface="맑은 고딕" pitchFamily="50" charset="-127"/>
              </a:rPr>
              <a:t>디자인</a:t>
            </a:r>
            <a:r>
              <a:rPr kumimoji="0" lang="en-US" altLang="ko-KR" sz="3000" spc="-210"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3000" spc="-210" smtClean="0">
                <a:effectLst/>
                <a:latin typeface="맑은 고딕" pitchFamily="50" charset="-127"/>
                <a:ea typeface="맑은 고딕" pitchFamily="50" charset="-127"/>
              </a:rPr>
              <a:t>탭</a:t>
            </a:r>
            <a:r>
              <a:rPr kumimoji="0" lang="en-US" altLang="ko-KR" sz="3000" spc="-210" smtClean="0">
                <a:effectLst/>
                <a:latin typeface="맑은 고딕" pitchFamily="50" charset="-127"/>
                <a:ea typeface="맑은 고딕" pitchFamily="50" charset="-127"/>
              </a:rPr>
              <a:t>-[</a:t>
            </a:r>
            <a:r>
              <a:rPr kumimoji="0" lang="ko-KR" altLang="en-US" sz="3000" spc="-210">
                <a:effectLst/>
                <a:latin typeface="맑은 고딕" pitchFamily="50" charset="-127"/>
                <a:ea typeface="맑은 고딕" pitchFamily="50" charset="-127"/>
              </a:rPr>
              <a:t>레이아웃</a:t>
            </a:r>
            <a:r>
              <a:rPr kumimoji="0" lang="en-US" altLang="ko-KR" sz="3000" spc="-210"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3000" spc="-210" smtClean="0">
                <a:effectLst/>
                <a:latin typeface="맑은 고딕" pitchFamily="50" charset="-127"/>
                <a:ea typeface="맑은 고딕" pitchFamily="50" charset="-127"/>
              </a:rPr>
              <a:t>그룹</a:t>
            </a:r>
            <a:r>
              <a:rPr kumimoji="0" lang="en-US" altLang="ko-KR" sz="3000" spc="-230" smtClean="0">
                <a:effectLst/>
                <a:latin typeface="맑은 고딕" pitchFamily="50" charset="-127"/>
                <a:ea typeface="맑은 고딕" pitchFamily="50" charset="-127"/>
              </a:rPr>
              <a:t>-[</a:t>
            </a:r>
            <a:r>
              <a:rPr kumimoji="0" lang="ko-KR" altLang="en-US" sz="3000" spc="-230">
                <a:effectLst/>
                <a:latin typeface="맑은 고딕" pitchFamily="50" charset="-127"/>
                <a:ea typeface="맑은 고딕" pitchFamily="50" charset="-127"/>
              </a:rPr>
              <a:t>보고서 레이아웃</a:t>
            </a:r>
            <a:r>
              <a:rPr kumimoji="0" lang="en-US" altLang="ko-KR" sz="3000" spc="-230" smtClean="0">
                <a:effectLst/>
                <a:latin typeface="맑은 고딕" pitchFamily="50" charset="-127"/>
                <a:ea typeface="맑은 고딕" pitchFamily="50" charset="-127"/>
              </a:rPr>
              <a:t>](    )-[</a:t>
            </a:r>
            <a:r>
              <a:rPr kumimoji="0" lang="ko-KR" altLang="en-US" sz="3000" spc="-230">
                <a:effectLst/>
                <a:latin typeface="맑은 고딕" pitchFamily="50" charset="-127"/>
                <a:ea typeface="맑은 고딕" pitchFamily="50" charset="-127"/>
              </a:rPr>
              <a:t>개요 형식으로 표시</a:t>
            </a:r>
            <a:r>
              <a:rPr kumimoji="0" lang="en-US" altLang="ko-KR" sz="3000" spc="-230"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3000" spc="-230" smtClean="0">
                <a:effectLst/>
                <a:latin typeface="맑은 고딕" pitchFamily="50" charset="-127"/>
                <a:ea typeface="맑은 고딕" pitchFamily="50" charset="-127"/>
              </a:rPr>
              <a:t>메</a:t>
            </a:r>
            <a:r>
              <a:rPr kumimoji="0" lang="ko-KR" altLang="en-US" sz="3000" spc="-110" smtClean="0">
                <a:effectLst/>
                <a:latin typeface="맑은 고딕" pitchFamily="50" charset="-127"/>
                <a:ea typeface="맑은 고딕" pitchFamily="50" charset="-127"/>
              </a:rPr>
              <a:t>뉴 선택</a:t>
            </a:r>
            <a:r>
              <a:rPr kumimoji="0" lang="en-US" altLang="ko-KR" sz="3000" spc="-110" smtClean="0">
                <a:effectLst/>
                <a:latin typeface="맑은 고딕" pitchFamily="50" charset="-127"/>
                <a:ea typeface="맑은 고딕" pitchFamily="50" charset="-127"/>
              </a:rPr>
              <a:t>     [</a:t>
            </a:r>
            <a:r>
              <a:rPr kumimoji="0" lang="en-US" altLang="ko-KR" sz="3000" spc="-110">
                <a:effectLst/>
                <a:latin typeface="맑은 고딕" pitchFamily="50" charset="-127"/>
                <a:ea typeface="맑은 고딕" pitchFamily="50" charset="-127"/>
              </a:rPr>
              <a:t>F22] </a:t>
            </a:r>
            <a:r>
              <a:rPr kumimoji="0" lang="ko-KR" altLang="en-US" sz="3000" spc="-110">
                <a:effectLst/>
                <a:latin typeface="맑은 고딕" pitchFamily="50" charset="-127"/>
                <a:ea typeface="맑은 고딕" pitchFamily="50" charset="-127"/>
              </a:rPr>
              <a:t>셀의 테두리를 </a:t>
            </a:r>
            <a:r>
              <a:rPr kumimoji="0" lang="en-US" altLang="ko-KR" sz="3000" spc="-110">
                <a:effectLst/>
                <a:latin typeface="맑은 고딕" pitchFamily="50" charset="-127"/>
                <a:ea typeface="맑은 고딕" pitchFamily="50" charset="-127"/>
              </a:rPr>
              <a:t>[F7] </a:t>
            </a:r>
            <a:r>
              <a:rPr kumimoji="0" lang="ko-KR" altLang="en-US" sz="3000" spc="-110">
                <a:effectLst/>
                <a:latin typeface="맑은 고딕" pitchFamily="50" charset="-127"/>
                <a:ea typeface="맑은 고딕" pitchFamily="50" charset="-127"/>
              </a:rPr>
              <a:t>셀과 </a:t>
            </a:r>
            <a:r>
              <a:rPr kumimoji="0" lang="en-US" altLang="ko-KR" sz="3000" spc="-110">
                <a:effectLst/>
                <a:latin typeface="맑은 고딕" pitchFamily="50" charset="-127"/>
                <a:ea typeface="맑은 고딕" pitchFamily="50" charset="-127"/>
              </a:rPr>
              <a:t>[F8]</a:t>
            </a:r>
            <a:r>
              <a:rPr kumimoji="0" lang="en-US" altLang="ko-KR" sz="3000" spc="-14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pc="-140">
                <a:effectLst/>
                <a:latin typeface="맑은 고딕" pitchFamily="50" charset="-127"/>
                <a:ea typeface="맑은 고딕" pitchFamily="50" charset="-127"/>
              </a:rPr>
              <a:t>셀 사이로 드래그하여 제품 </a:t>
            </a:r>
            <a:r>
              <a:rPr kumimoji="0" lang="ko-KR" altLang="en-US" sz="3000" spc="-140" smtClean="0">
                <a:effectLst/>
                <a:latin typeface="맑은 고딕" pitchFamily="50" charset="-127"/>
                <a:ea typeface="맑은 고딕" pitchFamily="50" charset="-127"/>
              </a:rPr>
              <a:t>분류 순서 변경</a:t>
            </a:r>
            <a:endParaRPr kumimoji="0" lang="en-US" altLang="ko-KR" sz="3000" spc="-14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9" name="모서리가 둥근 직사각형 18"/>
          <p:cNvSpPr/>
          <p:nvPr/>
        </p:nvSpPr>
        <p:spPr>
          <a:xfrm>
            <a:off x="179512" y="142852"/>
            <a:ext cx="7968848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03 </a:t>
            </a:r>
            <a:r>
              <a:rPr lang="ko-KR" altLang="en-US" spc="-250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피벗</a:t>
            </a:r>
            <a:r>
              <a:rPr lang="en-US" altLang="ko-KR" spc="-250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 </a:t>
            </a:r>
            <a:r>
              <a:rPr lang="ko-KR" altLang="en-US" spc="-250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테이블로 요약 보고서 작성하기</a:t>
            </a:r>
            <a:endParaRPr lang="en-US" altLang="ko-KR" spc="-250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21" name="텍스트 개체 틀 7"/>
          <p:cNvSpPr txBox="1">
            <a:spLocks/>
          </p:cNvSpPr>
          <p:nvPr/>
        </p:nvSpPr>
        <p:spPr>
          <a:xfrm>
            <a:off x="1115616" y="1067192"/>
            <a:ext cx="6160661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분류별 매출 비율과 순위 알아보기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23" name="줄무늬가 있는 오른쪽 화살표 22"/>
          <p:cNvSpPr/>
          <p:nvPr/>
        </p:nvSpPr>
        <p:spPr>
          <a:xfrm>
            <a:off x="2371045" y="3636779"/>
            <a:ext cx="540000" cy="360000"/>
          </a:xfrm>
          <a:prstGeom prst="stripedRightArrow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16" name="그림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22311" y="2988987"/>
            <a:ext cx="360000" cy="586047"/>
          </a:xfrm>
          <a:prstGeom prst="rect">
            <a:avLst/>
          </a:prstGeom>
          <a:ln w="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5113507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0" name="직사각형 19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2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12" name="모서리가 둥근 직사각형 11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232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8" name="텍스트 개체 틀 7"/>
          <p:cNvSpPr txBox="1">
            <a:spLocks/>
          </p:cNvSpPr>
          <p:nvPr/>
        </p:nvSpPr>
        <p:spPr>
          <a:xfrm>
            <a:off x="557840" y="1772816"/>
            <a:ext cx="1749197" cy="584775"/>
          </a:xfrm>
          <a:prstGeom prst="rect">
            <a:avLst/>
          </a:prstGeom>
          <a:solidFill>
            <a:srgbClr val="04B5A2"/>
          </a:solidFill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따라하기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9" name="모서리가 둥근 직사각형 18"/>
          <p:cNvSpPr/>
          <p:nvPr/>
        </p:nvSpPr>
        <p:spPr>
          <a:xfrm>
            <a:off x="179512" y="142852"/>
            <a:ext cx="7968848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03 </a:t>
            </a:r>
            <a:r>
              <a:rPr lang="ko-KR" altLang="en-US" spc="-250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피벗</a:t>
            </a:r>
            <a:r>
              <a:rPr lang="en-US" altLang="ko-KR" spc="-250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 </a:t>
            </a:r>
            <a:r>
              <a:rPr lang="ko-KR" altLang="en-US" spc="-250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테이블로 요약 보고서 작성하기</a:t>
            </a:r>
            <a:endParaRPr lang="en-US" altLang="ko-KR" spc="-250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21" name="텍스트 개체 틀 7"/>
          <p:cNvSpPr txBox="1">
            <a:spLocks/>
          </p:cNvSpPr>
          <p:nvPr/>
        </p:nvSpPr>
        <p:spPr>
          <a:xfrm>
            <a:off x="1115616" y="1067192"/>
            <a:ext cx="6160661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분류별 매출 비율과 순위 알아보기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0744" y="2540203"/>
            <a:ext cx="7200000" cy="4128379"/>
          </a:xfrm>
          <a:prstGeom prst="rect">
            <a:avLst/>
          </a:prstGeom>
          <a:ln w="0">
            <a:solidFill>
              <a:schemeClr val="tx1"/>
            </a:solidFill>
          </a:ln>
        </p:spPr>
      </p:pic>
      <p:sp>
        <p:nvSpPr>
          <p:cNvPr id="14" name="직사각형 13"/>
          <p:cNvSpPr/>
          <p:nvPr/>
        </p:nvSpPr>
        <p:spPr>
          <a:xfrm>
            <a:off x="2051720" y="5904704"/>
            <a:ext cx="1008000" cy="252000"/>
          </a:xfrm>
          <a:prstGeom prst="rect">
            <a:avLst/>
          </a:prstGeom>
          <a:noFill/>
          <a:ln w="28575">
            <a:solidFill>
              <a:srgbClr val="EC008C"/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15" name="직선 화살표 연결선 14"/>
          <p:cNvCxnSpPr/>
          <p:nvPr/>
        </p:nvCxnSpPr>
        <p:spPr>
          <a:xfrm flipV="1">
            <a:off x="2555720" y="3356992"/>
            <a:ext cx="0" cy="2547712"/>
          </a:xfrm>
          <a:prstGeom prst="straightConnector1">
            <a:avLst/>
          </a:prstGeom>
          <a:noFill/>
          <a:ln w="28575">
            <a:solidFill>
              <a:srgbClr val="EC008C"/>
            </a:solidFill>
            <a:headEnd type="none"/>
            <a:tailEnd type="triangle"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</p:cxnSp>
    </p:spTree>
    <p:extLst>
      <p:ext uri="{BB962C8B-B14F-4D97-AF65-F5344CB8AC3E}">
        <p14:creationId xmlns:p14="http://schemas.microsoft.com/office/powerpoint/2010/main" val="32264097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extBox 27">
            <a:hlinkClick r:id="rId2" action="ppaction://hlinkpres?slideindex=4&amp;slidetitle=PowerPoint 프레젠테이션"/>
          </p:cNvPr>
          <p:cNvSpPr txBox="1"/>
          <p:nvPr/>
        </p:nvSpPr>
        <p:spPr>
          <a:xfrm>
            <a:off x="2952440" y="2267728"/>
            <a:ext cx="5580000" cy="9000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 anchor="ctr" anchorCtr="0">
            <a:noAutofit/>
          </a:bodyPr>
          <a:lstStyle/>
          <a:p>
            <a:r>
              <a:rPr lang="ko-KR" altLang="en-US" b="1" smtClean="0">
                <a:effectLst/>
                <a:latin typeface="+mn-ea"/>
                <a:ea typeface="+mn-ea"/>
              </a:rPr>
              <a:t>매출 현황 자료 구축하기</a:t>
            </a:r>
            <a:endParaRPr lang="ko-KR" altLang="en-US" b="1" dirty="0">
              <a:effectLst/>
              <a:latin typeface="+mn-ea"/>
              <a:ea typeface="+mn-ea"/>
            </a:endParaRPr>
          </a:p>
        </p:txBody>
      </p:sp>
      <p:sp>
        <p:nvSpPr>
          <p:cNvPr id="30" name="TextBox 29">
            <a:hlinkClick r:id="rId3" action="ppaction://hlinkpres?slideindex=4&amp;slidetitle=PowerPoint 프레젠테이션"/>
          </p:cNvPr>
          <p:cNvSpPr txBox="1"/>
          <p:nvPr/>
        </p:nvSpPr>
        <p:spPr>
          <a:xfrm>
            <a:off x="2952440" y="3247397"/>
            <a:ext cx="5580000" cy="9000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 anchor="ctr" anchorCtr="0">
            <a:noAutofit/>
          </a:bodyPr>
          <a:lstStyle/>
          <a:p>
            <a:r>
              <a:rPr lang="ko-KR" altLang="en-US" b="1" spc="-350" smtClean="0">
                <a:effectLst/>
                <a:latin typeface="+mn-ea"/>
              </a:rPr>
              <a:t>함수와 차트로 매출 분석하기</a:t>
            </a:r>
            <a:endParaRPr lang="ko-KR" altLang="en-US" b="1" spc="-350" dirty="0">
              <a:effectLst/>
              <a:latin typeface="+mn-ea"/>
            </a:endParaRPr>
          </a:p>
        </p:txBody>
      </p:sp>
      <p:sp>
        <p:nvSpPr>
          <p:cNvPr id="13" name="직사각형 12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5" name="모서리가 둥근 직사각형 14"/>
          <p:cNvSpPr/>
          <p:nvPr/>
        </p:nvSpPr>
        <p:spPr>
          <a:xfrm>
            <a:off x="611560" y="142852"/>
            <a:ext cx="5000660" cy="571504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pPr lvl="0"/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목차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6" name="TextBox 15">
            <a:hlinkClick r:id="rId4" action="ppaction://hlinksldjump"/>
          </p:cNvPr>
          <p:cNvSpPr txBox="1"/>
          <p:nvPr/>
        </p:nvSpPr>
        <p:spPr>
          <a:xfrm>
            <a:off x="2952439" y="1283317"/>
            <a:ext cx="5580000" cy="90000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rtlCol="0" anchor="ctr" anchorCtr="0">
            <a:noAutofit/>
          </a:bodyPr>
          <a:lstStyle/>
          <a:p>
            <a:r>
              <a:rPr lang="ko-KR" altLang="en-US" b="1" smtClean="0">
                <a:effectLst/>
                <a:latin typeface="+mn-ea"/>
                <a:ea typeface="+mn-ea"/>
              </a:rPr>
              <a:t>학습목표를 알아보자</a:t>
            </a:r>
            <a:endParaRPr lang="ko-KR" altLang="en-US" b="1" dirty="0">
              <a:effectLst/>
              <a:latin typeface="+mn-ea"/>
              <a:ea typeface="+mn-ea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39553" y="2267728"/>
            <a:ext cx="2340000" cy="9000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 anchor="ctr" anchorCtr="0">
            <a:noAutofit/>
          </a:bodyPr>
          <a:lstStyle/>
          <a:p>
            <a:pPr algn="ctr"/>
            <a:r>
              <a:rPr lang="ko-KR" altLang="en-US" b="1" smtClean="0">
                <a:effectLst/>
                <a:latin typeface="+mn-ea"/>
                <a:ea typeface="+mn-ea"/>
              </a:rPr>
              <a:t>소단원 </a:t>
            </a:r>
            <a:r>
              <a:rPr lang="en-US" altLang="ko-KR" b="1" smtClean="0">
                <a:effectLst/>
                <a:latin typeface="+mn-ea"/>
                <a:ea typeface="+mn-ea"/>
              </a:rPr>
              <a:t>01</a:t>
            </a:r>
            <a:endParaRPr lang="ko-KR" altLang="en-US" b="1" dirty="0">
              <a:effectLst/>
              <a:latin typeface="+mn-ea"/>
              <a:ea typeface="+mn-ea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39553" y="3247397"/>
            <a:ext cx="2340000" cy="9000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 anchor="ctr" anchorCtr="0">
            <a:noAutofit/>
          </a:bodyPr>
          <a:lstStyle/>
          <a:p>
            <a:pPr algn="ctr"/>
            <a:r>
              <a:rPr lang="ko-KR" altLang="en-US" b="1" smtClean="0">
                <a:effectLst/>
                <a:latin typeface="+mn-ea"/>
                <a:ea typeface="+mn-ea"/>
              </a:rPr>
              <a:t>소단원 </a:t>
            </a:r>
            <a:r>
              <a:rPr lang="en-US" altLang="ko-KR" b="1" smtClean="0">
                <a:effectLst/>
                <a:latin typeface="+mn-ea"/>
                <a:ea typeface="+mn-ea"/>
              </a:rPr>
              <a:t>02</a:t>
            </a:r>
            <a:endParaRPr lang="ko-KR" altLang="en-US" b="1" dirty="0">
              <a:effectLst/>
              <a:latin typeface="+mn-ea"/>
              <a:ea typeface="+mn-ea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539552" y="1283317"/>
            <a:ext cx="2340000" cy="90000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rtlCol="0" anchor="ctr" anchorCtr="0">
            <a:noAutofit/>
          </a:bodyPr>
          <a:lstStyle/>
          <a:p>
            <a:pPr algn="ctr"/>
            <a:r>
              <a:rPr lang="ko-KR" altLang="en-US" b="1" smtClean="0">
                <a:effectLst/>
                <a:latin typeface="+mn-ea"/>
                <a:ea typeface="+mn-ea"/>
              </a:rPr>
              <a:t>학습목표</a:t>
            </a:r>
            <a:endParaRPr lang="ko-KR" altLang="en-US" b="1" dirty="0">
              <a:effectLst/>
              <a:latin typeface="+mn-ea"/>
              <a:ea typeface="+mn-ea"/>
            </a:endParaRPr>
          </a:p>
        </p:txBody>
      </p:sp>
      <p:sp>
        <p:nvSpPr>
          <p:cNvPr id="10" name="TextBox 9">
            <a:hlinkClick r:id="rId5" action="ppaction://hlinksldjump"/>
          </p:cNvPr>
          <p:cNvSpPr txBox="1"/>
          <p:nvPr/>
        </p:nvSpPr>
        <p:spPr>
          <a:xfrm>
            <a:off x="2952440" y="4236202"/>
            <a:ext cx="5580000" cy="9000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 anchor="ctr" anchorCtr="0">
            <a:noAutofit/>
          </a:bodyPr>
          <a:lstStyle/>
          <a:p>
            <a:r>
              <a:rPr lang="ko-KR" altLang="en-US" sz="2800" b="1" spc="-220" smtClean="0">
                <a:effectLst/>
                <a:latin typeface="+mn-ea"/>
              </a:rPr>
              <a:t>피벗 테이블로 요약 보고서 작성하기</a:t>
            </a:r>
            <a:endParaRPr lang="ko-KR" altLang="en-US" sz="2800" b="1" spc="-220" dirty="0">
              <a:effectLst/>
              <a:latin typeface="+mn-ea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39553" y="4236202"/>
            <a:ext cx="2340000" cy="9000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 anchor="ctr" anchorCtr="0">
            <a:noAutofit/>
          </a:bodyPr>
          <a:lstStyle/>
          <a:p>
            <a:pPr algn="ctr"/>
            <a:r>
              <a:rPr lang="ko-KR" altLang="en-US" b="1" smtClean="0">
                <a:effectLst/>
                <a:latin typeface="+mn-ea"/>
                <a:ea typeface="+mn-ea"/>
              </a:rPr>
              <a:t>소단원 </a:t>
            </a:r>
            <a:r>
              <a:rPr lang="en-US" altLang="ko-KR" b="1" smtClean="0">
                <a:effectLst/>
                <a:latin typeface="+mn-ea"/>
                <a:ea typeface="+mn-ea"/>
              </a:rPr>
              <a:t>03</a:t>
            </a:r>
            <a:endParaRPr lang="ko-KR" altLang="en-US" b="1" dirty="0">
              <a:effectLst/>
              <a:latin typeface="+mn-ea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9651736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0" name="직사각형 19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2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12" name="모서리가 둥근 직사각형 11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232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8" name="텍스트 개체 틀 7"/>
          <p:cNvSpPr txBox="1">
            <a:spLocks/>
          </p:cNvSpPr>
          <p:nvPr/>
        </p:nvSpPr>
        <p:spPr>
          <a:xfrm>
            <a:off x="557840" y="1772816"/>
            <a:ext cx="1749197" cy="584775"/>
          </a:xfrm>
          <a:prstGeom prst="rect">
            <a:avLst/>
          </a:prstGeom>
          <a:solidFill>
            <a:srgbClr val="04B5A2"/>
          </a:solidFill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따라하기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1" name="텍스트 개체 틀 7"/>
          <p:cNvSpPr txBox="1">
            <a:spLocks/>
          </p:cNvSpPr>
          <p:nvPr/>
        </p:nvSpPr>
        <p:spPr>
          <a:xfrm>
            <a:off x="611560" y="2492896"/>
            <a:ext cx="7848872" cy="1631216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401638" indent="-401638">
              <a:lnSpc>
                <a:spcPts val="4000"/>
              </a:lnSpc>
              <a:spcBef>
                <a:spcPts val="0"/>
              </a:spcBef>
            </a:pPr>
            <a:r>
              <a:rPr kumimoji="0" lang="en-US" altLang="ko-KR" sz="3000" b="1" spc="-100" smtClean="0">
                <a:solidFill>
                  <a:srgbClr val="F47828"/>
                </a:solidFill>
                <a:effectLst/>
                <a:latin typeface="맑은 고딕" pitchFamily="50" charset="-127"/>
                <a:ea typeface="맑은 고딕" pitchFamily="50" charset="-127"/>
              </a:rPr>
              <a:t>4.</a:t>
            </a:r>
            <a:r>
              <a:rPr kumimoji="0" lang="ko-KR" altLang="en-US" sz="3000" spc="-10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pc="-220" smtClean="0">
                <a:effectLst/>
                <a:latin typeface="맑은 고딕" pitchFamily="50" charset="-127"/>
                <a:ea typeface="맑은 고딕" pitchFamily="50" charset="-127"/>
              </a:rPr>
              <a:t>‘</a:t>
            </a:r>
            <a:r>
              <a:rPr kumimoji="0" lang="ko-KR" altLang="en-US" sz="3000" spc="-220">
                <a:effectLst/>
                <a:latin typeface="맑은 고딕" pitchFamily="50" charset="-127"/>
                <a:ea typeface="맑은 고딕" pitchFamily="50" charset="-127"/>
              </a:rPr>
              <a:t>합계</a:t>
            </a:r>
            <a:r>
              <a:rPr kumimoji="0" lang="en-US" altLang="ko-KR" sz="3000" spc="-220">
                <a:effectLst/>
                <a:latin typeface="맑은 고딕" pitchFamily="50" charset="-127"/>
                <a:ea typeface="맑은 고딕" pitchFamily="50" charset="-127"/>
              </a:rPr>
              <a:t>:</a:t>
            </a:r>
            <a:r>
              <a:rPr kumimoji="0" lang="ko-KR" altLang="en-US" sz="3000" spc="-220">
                <a:effectLst/>
                <a:latin typeface="맑은 고딕" pitchFamily="50" charset="-127"/>
                <a:ea typeface="맑은 고딕" pitchFamily="50" charset="-127"/>
              </a:rPr>
              <a:t>금액’ 중 </a:t>
            </a:r>
            <a:r>
              <a:rPr kumimoji="0" lang="en-US" altLang="ko-KR" sz="3000" spc="-220">
                <a:effectLst/>
                <a:latin typeface="맑은 고딕" pitchFamily="50" charset="-127"/>
                <a:ea typeface="맑은 고딕" pitchFamily="50" charset="-127"/>
              </a:rPr>
              <a:t>[I9] </a:t>
            </a:r>
            <a:r>
              <a:rPr kumimoji="0" lang="ko-KR" altLang="en-US" sz="3000" spc="-220">
                <a:effectLst/>
                <a:latin typeface="맑은 고딕" pitchFamily="50" charset="-127"/>
                <a:ea typeface="맑은 고딕" pitchFamily="50" charset="-127"/>
              </a:rPr>
              <a:t>셀을 마우스 오른쪽 버튼으로</a:t>
            </a:r>
            <a:r>
              <a:rPr kumimoji="0" lang="ko-KR" altLang="en-US" sz="3000" spc="-20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pc="-170">
                <a:effectLst/>
                <a:latin typeface="맑은 고딕" pitchFamily="50" charset="-127"/>
                <a:ea typeface="맑은 고딕" pitchFamily="50" charset="-127"/>
              </a:rPr>
              <a:t>클릭한 후 바로 가기 메뉴에서 </a:t>
            </a:r>
            <a:r>
              <a:rPr kumimoji="0" lang="en-US" altLang="ko-KR" sz="3000" spc="-17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ko-KR" altLang="en-US" sz="3000" spc="-170">
                <a:effectLst/>
                <a:latin typeface="맑은 고딕" pitchFamily="50" charset="-127"/>
                <a:ea typeface="맑은 고딕" pitchFamily="50" charset="-127"/>
              </a:rPr>
              <a:t>값 표시 형식</a:t>
            </a:r>
            <a:r>
              <a:rPr kumimoji="0" lang="en-US" altLang="ko-KR" sz="3000" spc="-170" smtClean="0">
                <a:effectLst/>
                <a:latin typeface="맑은 고딕" pitchFamily="50" charset="-127"/>
                <a:ea typeface="맑은 고딕" pitchFamily="50" charset="-127"/>
              </a:rPr>
              <a:t>]-</a:t>
            </a:r>
            <a:r>
              <a:rPr kumimoji="0" lang="en-US" altLang="ko-KR" sz="3000" spc="-100" smtClean="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ko-KR" altLang="en-US" sz="3000" spc="-100">
                <a:effectLst/>
                <a:latin typeface="맑은 고딕" pitchFamily="50" charset="-127"/>
                <a:ea typeface="맑은 고딕" pitchFamily="50" charset="-127"/>
              </a:rPr>
              <a:t>상위 행 합계 비율</a:t>
            </a:r>
            <a:r>
              <a:rPr kumimoji="0" lang="en-US" altLang="ko-KR" sz="3000" spc="-100" smtClean="0">
                <a:effectLst/>
                <a:latin typeface="맑은 고딕" pitchFamily="50" charset="-127"/>
                <a:ea typeface="맑은 고딕" pitchFamily="50" charset="-127"/>
              </a:rPr>
              <a:t>]</a:t>
            </a:r>
            <a:r>
              <a:rPr kumimoji="0" lang="ko-KR" altLang="en-US" sz="3000" spc="-100" smtClean="0">
                <a:effectLst/>
                <a:latin typeface="맑은 고딕" pitchFamily="50" charset="-127"/>
                <a:ea typeface="맑은 고딕" pitchFamily="50" charset="-127"/>
              </a:rPr>
              <a:t> 선택</a:t>
            </a:r>
            <a:endParaRPr kumimoji="0" lang="en-US" altLang="ko-KR" sz="3000" spc="-10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5" name="모서리가 둥근 직사각형 14"/>
          <p:cNvSpPr/>
          <p:nvPr/>
        </p:nvSpPr>
        <p:spPr>
          <a:xfrm>
            <a:off x="179512" y="142852"/>
            <a:ext cx="7968848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03 </a:t>
            </a:r>
            <a:r>
              <a:rPr lang="ko-KR" altLang="en-US" spc="-250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피벗</a:t>
            </a:r>
            <a:r>
              <a:rPr lang="en-US" altLang="ko-KR" spc="-250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 </a:t>
            </a:r>
            <a:r>
              <a:rPr lang="ko-KR" altLang="en-US" spc="-250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테이블로 요약 보고서 작성하기</a:t>
            </a:r>
            <a:endParaRPr lang="en-US" altLang="ko-KR" spc="-250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6" name="텍스트 개체 틀 7"/>
          <p:cNvSpPr txBox="1">
            <a:spLocks/>
          </p:cNvSpPr>
          <p:nvPr/>
        </p:nvSpPr>
        <p:spPr>
          <a:xfrm>
            <a:off x="1115616" y="1067192"/>
            <a:ext cx="6160661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분류별 매출 비율과 순위 알아보기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545113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0" name="직사각형 19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2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12" name="모서리가 둥근 직사각형 11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232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8" name="텍스트 개체 틀 7"/>
          <p:cNvSpPr txBox="1">
            <a:spLocks/>
          </p:cNvSpPr>
          <p:nvPr/>
        </p:nvSpPr>
        <p:spPr>
          <a:xfrm>
            <a:off x="557840" y="1772816"/>
            <a:ext cx="1749197" cy="584775"/>
          </a:xfrm>
          <a:prstGeom prst="rect">
            <a:avLst/>
          </a:prstGeom>
          <a:solidFill>
            <a:srgbClr val="04B5A2"/>
          </a:solidFill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따라하기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5" name="모서리가 둥근 직사각형 14"/>
          <p:cNvSpPr/>
          <p:nvPr/>
        </p:nvSpPr>
        <p:spPr>
          <a:xfrm>
            <a:off x="179512" y="142852"/>
            <a:ext cx="7968848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03 </a:t>
            </a:r>
            <a:r>
              <a:rPr lang="ko-KR" altLang="en-US" spc="-250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피벗</a:t>
            </a:r>
            <a:r>
              <a:rPr lang="en-US" altLang="ko-KR" spc="-250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 </a:t>
            </a:r>
            <a:r>
              <a:rPr lang="ko-KR" altLang="en-US" spc="-250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테이블로 요약 보고서 작성하기</a:t>
            </a:r>
            <a:endParaRPr lang="en-US" altLang="ko-KR" spc="-250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6" name="텍스트 개체 틀 7"/>
          <p:cNvSpPr txBox="1">
            <a:spLocks/>
          </p:cNvSpPr>
          <p:nvPr/>
        </p:nvSpPr>
        <p:spPr>
          <a:xfrm>
            <a:off x="1115616" y="1067192"/>
            <a:ext cx="6160661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분류별 매출 비율과 순위 알아보기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0232" y="2511184"/>
            <a:ext cx="6120000" cy="4184723"/>
          </a:xfrm>
          <a:prstGeom prst="rect">
            <a:avLst/>
          </a:prstGeom>
          <a:ln w="0">
            <a:solidFill>
              <a:schemeClr val="tx1"/>
            </a:solidFill>
          </a:ln>
        </p:spPr>
      </p:pic>
      <p:sp>
        <p:nvSpPr>
          <p:cNvPr id="10" name="직사각형 9"/>
          <p:cNvSpPr/>
          <p:nvPr/>
        </p:nvSpPr>
        <p:spPr>
          <a:xfrm>
            <a:off x="5373232" y="5498944"/>
            <a:ext cx="1512000" cy="180000"/>
          </a:xfrm>
          <a:prstGeom prst="rect">
            <a:avLst/>
          </a:prstGeom>
          <a:noFill/>
          <a:ln w="28575">
            <a:solidFill>
              <a:srgbClr val="EC008C"/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862421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0" name="텍스트 개체 틀 7"/>
          <p:cNvSpPr txBox="1">
            <a:spLocks/>
          </p:cNvSpPr>
          <p:nvPr/>
        </p:nvSpPr>
        <p:spPr>
          <a:xfrm>
            <a:off x="2051720" y="299360"/>
            <a:ext cx="6018314" cy="40011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anchor="ctr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lvl="0" indent="-284163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kumimoji="0" lang="ko-KR" altLang="en-US" sz="2000" b="1" spc="-28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  <a:cs typeface="함초롬바탕" panose="02030604000101010101" pitchFamily="18" charset="-127"/>
              </a:rPr>
              <a:t>값 표시 형식에서 </a:t>
            </a:r>
            <a:r>
              <a:rPr kumimoji="0" lang="en-US" altLang="ko-KR" sz="2000" b="1" spc="-28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  <a:cs typeface="함초롬바탕" panose="02030604000101010101" pitchFamily="18" charset="-127"/>
              </a:rPr>
              <a:t>[</a:t>
            </a:r>
            <a:r>
              <a:rPr kumimoji="0" lang="ko-KR" altLang="en-US" sz="2000" b="1" spc="-28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  <a:cs typeface="함초롬바탕" panose="02030604000101010101" pitchFamily="18" charset="-127"/>
              </a:rPr>
              <a:t>열 합계 비율</a:t>
            </a:r>
            <a:r>
              <a:rPr kumimoji="0" lang="en-US" altLang="ko-KR" sz="2000" b="1" spc="-28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  <a:cs typeface="함초롬바탕" panose="02030604000101010101" pitchFamily="18" charset="-127"/>
              </a:rPr>
              <a:t>]</a:t>
            </a:r>
            <a:r>
              <a:rPr kumimoji="0" lang="ko-KR" altLang="en-US" sz="2000" b="1" spc="-28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  <a:cs typeface="함초롬바탕" panose="02030604000101010101" pitchFamily="18" charset="-127"/>
              </a:rPr>
              <a:t>과 </a:t>
            </a:r>
            <a:r>
              <a:rPr kumimoji="0" lang="en-US" altLang="ko-KR" sz="2000" b="1" spc="-28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  <a:cs typeface="함초롬바탕" panose="02030604000101010101" pitchFamily="18" charset="-127"/>
              </a:rPr>
              <a:t>[</a:t>
            </a:r>
            <a:r>
              <a:rPr kumimoji="0" lang="ko-KR" altLang="en-US" sz="2000" b="1" spc="-28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  <a:cs typeface="함초롬바탕" panose="02030604000101010101" pitchFamily="18" charset="-127"/>
              </a:rPr>
              <a:t>상위 행 합계 비율</a:t>
            </a:r>
            <a:r>
              <a:rPr kumimoji="0" lang="en-US" altLang="ko-KR" sz="2000" b="1" spc="-28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  <a:cs typeface="함초롬바탕" panose="02030604000101010101" pitchFamily="18" charset="-127"/>
              </a:rPr>
              <a:t>]</a:t>
            </a:r>
            <a:r>
              <a:rPr kumimoji="0" lang="ko-KR" altLang="en-US" sz="2000" b="1" spc="-28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  <a:cs typeface="함초롬바탕" panose="02030604000101010101" pitchFamily="18" charset="-127"/>
              </a:rPr>
              <a:t>의 차이</a:t>
            </a:r>
            <a:endParaRPr kumimoji="0" lang="ko-KR" altLang="en-US" sz="2000" b="1" i="0" strike="noStrike" kern="1200" cap="none" spc="-280" normalizeH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맑은 고딕" panose="020B0503020000020004" pitchFamily="50" charset="-127"/>
              <a:ea typeface="맑은 고딕" panose="020B0503020000020004" pitchFamily="50" charset="-127"/>
              <a:cs typeface="함초롬바탕" panose="02030604000101010101" pitchFamily="18" charset="-127"/>
            </a:endParaRPr>
          </a:p>
        </p:txBody>
      </p:sp>
      <p:sp>
        <p:nvSpPr>
          <p:cNvPr id="7" name="직사각형 6"/>
          <p:cNvSpPr/>
          <p:nvPr/>
        </p:nvSpPr>
        <p:spPr>
          <a:xfrm>
            <a:off x="107505" y="244982"/>
            <a:ext cx="1872207" cy="51516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400" b="1" dirty="0" smtClean="0">
                <a:effectLst/>
                <a:latin typeface="+mj-ea"/>
                <a:ea typeface="+mj-ea"/>
              </a:rPr>
              <a:t>더 알아보기</a:t>
            </a:r>
            <a:endParaRPr lang="ko-KR" altLang="en-US" sz="2400" b="1" dirty="0">
              <a:effectLst/>
              <a:latin typeface="+mj-ea"/>
              <a:ea typeface="+mj-ea"/>
            </a:endParaRPr>
          </a:p>
        </p:txBody>
      </p:sp>
      <p:sp>
        <p:nvSpPr>
          <p:cNvPr id="8" name="모서리가 둥근 직사각형 7"/>
          <p:cNvSpPr/>
          <p:nvPr/>
        </p:nvSpPr>
        <p:spPr>
          <a:xfrm>
            <a:off x="440112" y="1197296"/>
            <a:ext cx="8280000" cy="5112024"/>
          </a:xfrm>
          <a:prstGeom prst="roundRect">
            <a:avLst>
              <a:gd name="adj" fmla="val 2001"/>
            </a:avLst>
          </a:prstGeom>
          <a:solidFill>
            <a:srgbClr val="DFEEC6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t"/>
          <a:lstStyle/>
          <a:p>
            <a:pPr marL="182563" indent="-182563">
              <a:lnSpc>
                <a:spcPts val="4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altLang="ko-KR" sz="3000" spc="-19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[</a:t>
            </a:r>
            <a:r>
              <a:rPr lang="ko-KR" altLang="en-US" sz="3000" spc="-19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열 합계 비율</a:t>
            </a:r>
            <a:r>
              <a:rPr lang="en-US" altLang="ko-KR" sz="3000" spc="-19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]</a:t>
            </a:r>
            <a:r>
              <a:rPr lang="ko-KR" altLang="en-US" sz="3000" spc="-19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로 표시하면 각 제품의 비율은 총 합계를 기준으로 계산하게 된다</a:t>
            </a:r>
            <a:r>
              <a:rPr lang="en-US" altLang="ko-KR" sz="3000" spc="-19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. </a:t>
            </a:r>
            <a:r>
              <a:rPr lang="ko-KR" altLang="en-US" sz="3000" spc="-19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따라서 오피스의 각</a:t>
            </a:r>
            <a:r>
              <a:rPr lang="ko-KR" altLang="en-US" sz="3000" spc="-12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 제품 비율의 합은 </a:t>
            </a:r>
            <a:r>
              <a:rPr lang="en-US" altLang="ko-KR" sz="3000" spc="-12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44.22%</a:t>
            </a:r>
            <a:r>
              <a:rPr lang="ko-KR" altLang="en-US" sz="3000" spc="-12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가 된다</a:t>
            </a:r>
            <a:r>
              <a:rPr lang="en-US" altLang="ko-KR" sz="3000" spc="-12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.</a:t>
            </a:r>
          </a:p>
          <a:p>
            <a:pPr marL="182563" indent="-182563">
              <a:lnSpc>
                <a:spcPts val="4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altLang="ko-KR" sz="3000" spc="-17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[</a:t>
            </a:r>
            <a:r>
              <a:rPr lang="ko-KR" altLang="en-US" sz="3000" spc="-17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상위 행 합계 비율</a:t>
            </a:r>
            <a:r>
              <a:rPr lang="en-US" altLang="ko-KR" sz="3000" spc="-17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]</a:t>
            </a:r>
            <a:r>
              <a:rPr lang="ko-KR" altLang="en-US" sz="3000" spc="-17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로 표시하면 ‘제품분류’의 부분</a:t>
            </a:r>
            <a:r>
              <a:rPr lang="ko-KR" altLang="en-US" sz="3000" spc="-21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합에 대한 값을 기준으로 다시 계산하기 때문에 제</a:t>
            </a:r>
            <a:r>
              <a:rPr lang="ko-KR" altLang="en-US" sz="3000" spc="-16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품 금액의 비율이 달라진다</a:t>
            </a:r>
            <a:r>
              <a:rPr lang="en-US" altLang="ko-KR" sz="3000" spc="-16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. </a:t>
            </a:r>
            <a:r>
              <a:rPr lang="ko-KR" altLang="en-US" sz="3000" spc="-16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이 경우 ‘오피스’의 부</a:t>
            </a:r>
            <a:r>
              <a:rPr lang="ko-KR" altLang="en-US" sz="3000" spc="-19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분합의 비율은 총합의 </a:t>
            </a:r>
            <a:r>
              <a:rPr lang="en-US" altLang="ko-KR" sz="3000" spc="-19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44.22%</a:t>
            </a:r>
            <a:r>
              <a:rPr lang="ko-KR" altLang="en-US" sz="3000" spc="-19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이지만 ‘</a:t>
            </a:r>
            <a:r>
              <a:rPr lang="ko-KR" altLang="en-US" sz="3000" spc="-19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오피스</a:t>
            </a:r>
            <a:r>
              <a:rPr lang="ko-KR" altLang="en-US" sz="3000" spc="-19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’ 분야의 각 제품 비율의 합은 </a:t>
            </a:r>
            <a:r>
              <a:rPr lang="en-US" altLang="ko-KR" sz="3000" spc="-19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44.22%</a:t>
            </a:r>
            <a:r>
              <a:rPr lang="ko-KR" altLang="en-US" sz="3000" spc="-19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가 아닌 </a:t>
            </a:r>
            <a:r>
              <a:rPr lang="en-US" altLang="ko-KR" sz="3000" spc="-19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100%</a:t>
            </a:r>
            <a:r>
              <a:rPr lang="ko-KR" altLang="en-US" sz="3000" spc="-19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가 되</a:t>
            </a:r>
            <a:r>
              <a:rPr lang="ko-KR" altLang="en-US" sz="3000" spc="-12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며 부분합에 대한 각 제품의 비율로 계산한다</a:t>
            </a:r>
            <a:r>
              <a:rPr lang="en-US" altLang="ko-KR" sz="3000" spc="-12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. </a:t>
            </a:r>
          </a:p>
        </p:txBody>
      </p:sp>
      <p:sp>
        <p:nvSpPr>
          <p:cNvPr id="9" name="모서리가 둥근 직사각형 8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233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240933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0" name="직사각형 19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2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12" name="모서리가 둥근 직사각형 11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233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8" name="텍스트 개체 틀 7"/>
          <p:cNvSpPr txBox="1">
            <a:spLocks/>
          </p:cNvSpPr>
          <p:nvPr/>
        </p:nvSpPr>
        <p:spPr>
          <a:xfrm>
            <a:off x="557840" y="1772816"/>
            <a:ext cx="1749197" cy="584775"/>
          </a:xfrm>
          <a:prstGeom prst="rect">
            <a:avLst/>
          </a:prstGeom>
          <a:solidFill>
            <a:srgbClr val="04B5A2"/>
          </a:solidFill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따라하기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1" name="텍스트 개체 틀 7"/>
          <p:cNvSpPr txBox="1">
            <a:spLocks/>
          </p:cNvSpPr>
          <p:nvPr/>
        </p:nvSpPr>
        <p:spPr>
          <a:xfrm>
            <a:off x="611560" y="2492896"/>
            <a:ext cx="7848872" cy="1631216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401638" indent="-401638">
              <a:lnSpc>
                <a:spcPts val="4000"/>
              </a:lnSpc>
              <a:spcBef>
                <a:spcPts val="0"/>
              </a:spcBef>
            </a:pPr>
            <a:r>
              <a:rPr kumimoji="0" lang="en-US" altLang="ko-KR" sz="3000" b="1" spc="-100" smtClean="0">
                <a:solidFill>
                  <a:srgbClr val="F47828"/>
                </a:solidFill>
                <a:effectLst/>
                <a:latin typeface="맑은 고딕" pitchFamily="50" charset="-127"/>
                <a:ea typeface="맑은 고딕" pitchFamily="50" charset="-127"/>
              </a:rPr>
              <a:t>5.</a:t>
            </a:r>
            <a:r>
              <a:rPr kumimoji="0" lang="ko-KR" altLang="en-US" sz="3000" spc="-10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en-US" altLang="ko-KR" sz="3000" spc="-130" smtClean="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ko-KR" altLang="en-US" sz="3000" spc="-130" smtClean="0">
                <a:effectLst/>
                <a:latin typeface="맑은 고딕" pitchFamily="50" charset="-127"/>
                <a:ea typeface="맑은 고딕" pitchFamily="50" charset="-127"/>
              </a:rPr>
              <a:t>피벗 </a:t>
            </a:r>
            <a:r>
              <a:rPr kumimoji="0" lang="ko-KR" altLang="en-US" sz="3000" spc="-130">
                <a:effectLst/>
                <a:latin typeface="맑은 고딕" pitchFamily="50" charset="-127"/>
                <a:ea typeface="맑은 고딕" pitchFamily="50" charset="-127"/>
              </a:rPr>
              <a:t>테이블 필드</a:t>
            </a:r>
            <a:r>
              <a:rPr kumimoji="0" lang="en-US" altLang="ko-KR" sz="3000" spc="-130"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3000" spc="-130">
                <a:effectLst/>
                <a:latin typeface="맑은 고딕" pitchFamily="50" charset="-127"/>
                <a:ea typeface="맑은 고딕" pitchFamily="50" charset="-127"/>
              </a:rPr>
              <a:t>작업 창에서 ‘금액’ 필드를</a:t>
            </a:r>
            <a:r>
              <a:rPr kumimoji="0" lang="ko-KR" altLang="en-US" sz="3000" spc="-20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en-US" altLang="ko-KR" sz="3000" spc="-18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ko-KR" altLang="en-US" sz="3000" spc="-180">
                <a:effectLst/>
                <a:latin typeface="맑은 고딕" pitchFamily="50" charset="-127"/>
                <a:ea typeface="맑은 고딕" pitchFamily="50" charset="-127"/>
              </a:rPr>
              <a:t>값</a:t>
            </a:r>
            <a:r>
              <a:rPr kumimoji="0" lang="en-US" altLang="ko-KR" sz="3000" spc="-180"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3000" spc="-180">
                <a:effectLst/>
                <a:latin typeface="맑은 고딕" pitchFamily="50" charset="-127"/>
                <a:ea typeface="맑은 고딕" pitchFamily="50" charset="-127"/>
              </a:rPr>
              <a:t>영역으로 드래그하여 </a:t>
            </a:r>
            <a:r>
              <a:rPr kumimoji="0" lang="ko-KR" altLang="en-US" sz="3000" spc="-180" smtClean="0">
                <a:effectLst/>
                <a:latin typeface="맑은 고딕" pitchFamily="50" charset="-127"/>
                <a:ea typeface="맑은 고딕" pitchFamily="50" charset="-127"/>
              </a:rPr>
              <a:t>추가      </a:t>
            </a:r>
            <a:r>
              <a:rPr kumimoji="0" lang="en-US" altLang="ko-KR" sz="3000" spc="-18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en-US" altLang="ko-KR" sz="3000" spc="-180">
                <a:effectLst/>
                <a:latin typeface="맑은 고딕" pitchFamily="50" charset="-127"/>
                <a:ea typeface="맑은 고딕" pitchFamily="50" charset="-127"/>
              </a:rPr>
              <a:t>J</a:t>
            </a:r>
            <a:r>
              <a:rPr kumimoji="0" lang="ko-KR" altLang="en-US" sz="3000" spc="-180">
                <a:effectLst/>
                <a:latin typeface="맑은 고딕" pitchFamily="50" charset="-127"/>
                <a:ea typeface="맑은 고딕" pitchFamily="50" charset="-127"/>
              </a:rPr>
              <a:t>열이 추가</a:t>
            </a:r>
            <a:r>
              <a:rPr kumimoji="0" lang="ko-KR" altLang="en-US" sz="3000" spc="-150">
                <a:effectLst/>
                <a:latin typeface="맑은 고딕" pitchFamily="50" charset="-127"/>
                <a:ea typeface="맑은 고딕" pitchFamily="50" charset="-127"/>
              </a:rPr>
              <a:t>되면 </a:t>
            </a:r>
            <a:r>
              <a:rPr kumimoji="0" lang="en-US" altLang="ko-KR" sz="3000" spc="-150">
                <a:effectLst/>
                <a:latin typeface="맑은 고딕" pitchFamily="50" charset="-127"/>
                <a:ea typeface="맑은 고딕" pitchFamily="50" charset="-127"/>
              </a:rPr>
              <a:t>[J7] </a:t>
            </a:r>
            <a:r>
              <a:rPr kumimoji="0" lang="ko-KR" altLang="en-US" sz="3000" spc="-150">
                <a:effectLst/>
                <a:latin typeface="맑은 고딕" pitchFamily="50" charset="-127"/>
                <a:ea typeface="맑은 고딕" pitchFamily="50" charset="-127"/>
              </a:rPr>
              <a:t>셀을 선택한 후 “금액순위”라고 </a:t>
            </a:r>
            <a:r>
              <a:rPr kumimoji="0" lang="ko-KR" altLang="en-US" sz="3000" spc="-150" smtClean="0">
                <a:effectLst/>
                <a:latin typeface="맑은 고딕" pitchFamily="50" charset="-127"/>
                <a:ea typeface="맑은 고딕" pitchFamily="50" charset="-127"/>
              </a:rPr>
              <a:t>변경</a:t>
            </a:r>
            <a:endParaRPr kumimoji="0" lang="en-US" altLang="ko-KR" sz="3000" spc="-15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8" name="모서리가 둥근 직사각형 17"/>
          <p:cNvSpPr/>
          <p:nvPr/>
        </p:nvSpPr>
        <p:spPr>
          <a:xfrm>
            <a:off x="179512" y="142852"/>
            <a:ext cx="7968848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03 </a:t>
            </a:r>
            <a:r>
              <a:rPr lang="ko-KR" altLang="en-US" spc="-250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피벗</a:t>
            </a:r>
            <a:r>
              <a:rPr lang="en-US" altLang="ko-KR" spc="-250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 </a:t>
            </a:r>
            <a:r>
              <a:rPr lang="ko-KR" altLang="en-US" spc="-250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테이블로 요약 보고서 작성하기</a:t>
            </a:r>
            <a:endParaRPr lang="en-US" altLang="ko-KR" spc="-250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9" name="텍스트 개체 틀 7"/>
          <p:cNvSpPr txBox="1">
            <a:spLocks/>
          </p:cNvSpPr>
          <p:nvPr/>
        </p:nvSpPr>
        <p:spPr>
          <a:xfrm>
            <a:off x="1115616" y="1067192"/>
            <a:ext cx="6160661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분류별 매출 비율과 순위 알아보기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21" name="줄무늬가 있는 오른쪽 화살표 20"/>
          <p:cNvSpPr/>
          <p:nvPr/>
        </p:nvSpPr>
        <p:spPr>
          <a:xfrm>
            <a:off x="6031592" y="3102011"/>
            <a:ext cx="540000" cy="360000"/>
          </a:xfrm>
          <a:prstGeom prst="stripedRightArrow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50759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9117" y="2573615"/>
            <a:ext cx="7200000" cy="4121341"/>
          </a:xfrm>
          <a:prstGeom prst="rect">
            <a:avLst/>
          </a:prstGeom>
          <a:ln w="0">
            <a:solidFill>
              <a:schemeClr val="tx1"/>
            </a:solidFill>
          </a:ln>
        </p:spPr>
      </p:pic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0" name="직사각형 19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2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12" name="모서리가 둥근 직사각형 11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233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8" name="텍스트 개체 틀 7"/>
          <p:cNvSpPr txBox="1">
            <a:spLocks/>
          </p:cNvSpPr>
          <p:nvPr/>
        </p:nvSpPr>
        <p:spPr>
          <a:xfrm>
            <a:off x="557840" y="1772816"/>
            <a:ext cx="1749197" cy="584775"/>
          </a:xfrm>
          <a:prstGeom prst="rect">
            <a:avLst/>
          </a:prstGeom>
          <a:solidFill>
            <a:srgbClr val="04B5A2"/>
          </a:solidFill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따라하기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6" name="직사각형 15"/>
          <p:cNvSpPr/>
          <p:nvPr/>
        </p:nvSpPr>
        <p:spPr>
          <a:xfrm>
            <a:off x="6372200" y="4392536"/>
            <a:ext cx="432000" cy="180000"/>
          </a:xfrm>
          <a:prstGeom prst="rect">
            <a:avLst/>
          </a:prstGeom>
          <a:noFill/>
          <a:ln w="28575">
            <a:solidFill>
              <a:srgbClr val="EC008C"/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" name="모서리가 둥근 직사각형 17"/>
          <p:cNvSpPr/>
          <p:nvPr/>
        </p:nvSpPr>
        <p:spPr>
          <a:xfrm>
            <a:off x="179512" y="142852"/>
            <a:ext cx="7968848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03 </a:t>
            </a:r>
            <a:r>
              <a:rPr lang="ko-KR" altLang="en-US" spc="-250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피벗</a:t>
            </a:r>
            <a:r>
              <a:rPr lang="en-US" altLang="ko-KR" spc="-250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 </a:t>
            </a:r>
            <a:r>
              <a:rPr lang="ko-KR" altLang="en-US" spc="-250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테이블로 요약 보고서 작성하기</a:t>
            </a:r>
            <a:endParaRPr lang="en-US" altLang="ko-KR" spc="-250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9" name="텍스트 개체 틀 7"/>
          <p:cNvSpPr txBox="1">
            <a:spLocks/>
          </p:cNvSpPr>
          <p:nvPr/>
        </p:nvSpPr>
        <p:spPr>
          <a:xfrm>
            <a:off x="1115616" y="1067192"/>
            <a:ext cx="6160661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분류별 매출 비율과 순위 알아보기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cxnSp>
        <p:nvCxnSpPr>
          <p:cNvPr id="13" name="직선 화살표 연결선 12"/>
          <p:cNvCxnSpPr>
            <a:stCxn id="16" idx="2"/>
          </p:cNvCxnSpPr>
          <p:nvPr/>
        </p:nvCxnSpPr>
        <p:spPr>
          <a:xfrm>
            <a:off x="6588200" y="4572536"/>
            <a:ext cx="936128" cy="1664776"/>
          </a:xfrm>
          <a:prstGeom prst="straightConnector1">
            <a:avLst/>
          </a:prstGeom>
          <a:noFill/>
          <a:ln w="28575">
            <a:solidFill>
              <a:srgbClr val="EC008C"/>
            </a:solidFill>
            <a:headEnd type="none"/>
            <a:tailEnd type="triangle"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</p:cxnSp>
    </p:spTree>
    <p:extLst>
      <p:ext uri="{BB962C8B-B14F-4D97-AF65-F5344CB8AC3E}">
        <p14:creationId xmlns:p14="http://schemas.microsoft.com/office/powerpoint/2010/main" val="919111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0" name="직사각형 19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2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12" name="모서리가 둥근 직사각형 11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233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8" name="텍스트 개체 틀 7"/>
          <p:cNvSpPr txBox="1">
            <a:spLocks/>
          </p:cNvSpPr>
          <p:nvPr/>
        </p:nvSpPr>
        <p:spPr>
          <a:xfrm>
            <a:off x="557840" y="1772816"/>
            <a:ext cx="1749197" cy="584775"/>
          </a:xfrm>
          <a:prstGeom prst="rect">
            <a:avLst/>
          </a:prstGeom>
          <a:solidFill>
            <a:srgbClr val="04B5A2"/>
          </a:solidFill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따라하기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8" name="모서리가 둥근 직사각형 17"/>
          <p:cNvSpPr/>
          <p:nvPr/>
        </p:nvSpPr>
        <p:spPr>
          <a:xfrm>
            <a:off x="179512" y="142852"/>
            <a:ext cx="7968848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03 </a:t>
            </a:r>
            <a:r>
              <a:rPr lang="ko-KR" altLang="en-US" spc="-250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피벗</a:t>
            </a:r>
            <a:r>
              <a:rPr lang="en-US" altLang="ko-KR" spc="-250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 </a:t>
            </a:r>
            <a:r>
              <a:rPr lang="ko-KR" altLang="en-US" spc="-250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테이블로 요약 보고서 작성하기</a:t>
            </a:r>
            <a:endParaRPr lang="en-US" altLang="ko-KR" spc="-250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9" name="텍스트 개체 틀 7"/>
          <p:cNvSpPr txBox="1">
            <a:spLocks/>
          </p:cNvSpPr>
          <p:nvPr/>
        </p:nvSpPr>
        <p:spPr>
          <a:xfrm>
            <a:off x="1115616" y="1067192"/>
            <a:ext cx="6160661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분류별 매출 비율과 순위 알아보기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pic>
        <p:nvPicPr>
          <p:cNvPr id="3" name="그림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2000" y="2561931"/>
            <a:ext cx="7200000" cy="4121331"/>
          </a:xfrm>
          <a:prstGeom prst="rect">
            <a:avLst/>
          </a:prstGeom>
          <a:ln w="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8393577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0" name="직사각형 19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2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12" name="모서리가 둥근 직사각형 11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234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8" name="텍스트 개체 틀 7"/>
          <p:cNvSpPr txBox="1">
            <a:spLocks/>
          </p:cNvSpPr>
          <p:nvPr/>
        </p:nvSpPr>
        <p:spPr>
          <a:xfrm>
            <a:off x="557840" y="1772816"/>
            <a:ext cx="1749197" cy="584775"/>
          </a:xfrm>
          <a:prstGeom prst="rect">
            <a:avLst/>
          </a:prstGeom>
          <a:solidFill>
            <a:srgbClr val="04B5A2"/>
          </a:solidFill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따라하기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1" name="텍스트 개체 틀 7"/>
          <p:cNvSpPr txBox="1">
            <a:spLocks/>
          </p:cNvSpPr>
          <p:nvPr/>
        </p:nvSpPr>
        <p:spPr>
          <a:xfrm>
            <a:off x="611560" y="2492896"/>
            <a:ext cx="7848872" cy="1631216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401638" indent="-401638">
              <a:lnSpc>
                <a:spcPts val="4000"/>
              </a:lnSpc>
              <a:spcBef>
                <a:spcPts val="0"/>
              </a:spcBef>
            </a:pPr>
            <a:r>
              <a:rPr kumimoji="0" lang="en-US" altLang="ko-KR" sz="3000" b="1" spc="-100" smtClean="0">
                <a:solidFill>
                  <a:srgbClr val="F47828"/>
                </a:solidFill>
                <a:effectLst/>
                <a:latin typeface="맑은 고딕" pitchFamily="50" charset="-127"/>
                <a:ea typeface="맑은 고딕" pitchFamily="50" charset="-127"/>
              </a:rPr>
              <a:t>6.</a:t>
            </a:r>
            <a:r>
              <a:rPr kumimoji="0" lang="ko-KR" altLang="en-US" sz="3000" spc="-10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pc="-220" smtClean="0">
                <a:effectLst/>
                <a:latin typeface="맑은 고딕" pitchFamily="50" charset="-127"/>
                <a:ea typeface="맑은 고딕" pitchFamily="50" charset="-127"/>
              </a:rPr>
              <a:t>‘</a:t>
            </a:r>
            <a:r>
              <a:rPr kumimoji="0" lang="ko-KR" altLang="en-US" sz="3000" spc="-220">
                <a:effectLst/>
                <a:latin typeface="맑은 고딕" pitchFamily="50" charset="-127"/>
                <a:ea typeface="맑은 고딕" pitchFamily="50" charset="-127"/>
              </a:rPr>
              <a:t>금액순위’ 중 </a:t>
            </a:r>
            <a:r>
              <a:rPr kumimoji="0" lang="en-US" altLang="ko-KR" sz="3000" spc="-220">
                <a:effectLst/>
                <a:latin typeface="맑은 고딕" pitchFamily="50" charset="-127"/>
                <a:ea typeface="맑은 고딕" pitchFamily="50" charset="-127"/>
              </a:rPr>
              <a:t>[J9] </a:t>
            </a:r>
            <a:r>
              <a:rPr kumimoji="0" lang="ko-KR" altLang="en-US" sz="3000" spc="-220">
                <a:effectLst/>
                <a:latin typeface="맑은 고딕" pitchFamily="50" charset="-127"/>
                <a:ea typeface="맑은 고딕" pitchFamily="50" charset="-127"/>
              </a:rPr>
              <a:t>셀을 마우스 오른쪽 버튼으로</a:t>
            </a:r>
            <a:r>
              <a:rPr kumimoji="0" lang="ko-KR" altLang="en-US" sz="3000" spc="-26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pc="-170">
                <a:effectLst/>
                <a:latin typeface="맑은 고딕" pitchFamily="50" charset="-127"/>
                <a:ea typeface="맑은 고딕" pitchFamily="50" charset="-127"/>
              </a:rPr>
              <a:t>클릭한 후 바로 가기 메뉴에서 </a:t>
            </a:r>
            <a:r>
              <a:rPr kumimoji="0" lang="en-US" altLang="ko-KR" sz="3000" spc="-17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ko-KR" altLang="en-US" sz="3000" spc="-170">
                <a:effectLst/>
                <a:latin typeface="맑은 고딕" pitchFamily="50" charset="-127"/>
                <a:ea typeface="맑은 고딕" pitchFamily="50" charset="-127"/>
              </a:rPr>
              <a:t>값 표시 형식</a:t>
            </a:r>
            <a:r>
              <a:rPr kumimoji="0" lang="en-US" altLang="ko-KR" sz="3000" spc="-170" smtClean="0">
                <a:effectLst/>
                <a:latin typeface="맑은 고딕" pitchFamily="50" charset="-127"/>
                <a:ea typeface="맑은 고딕" pitchFamily="50" charset="-127"/>
              </a:rPr>
              <a:t>]-</a:t>
            </a:r>
            <a:r>
              <a:rPr kumimoji="0" lang="en-US" altLang="ko-KR" sz="3000" spc="-100" smtClean="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ko-KR" altLang="en-US" sz="3000" spc="-100">
                <a:effectLst/>
                <a:latin typeface="맑은 고딕" pitchFamily="50" charset="-127"/>
                <a:ea typeface="맑은 고딕" pitchFamily="50" charset="-127"/>
              </a:rPr>
              <a:t>내림차순 순위 지정</a:t>
            </a:r>
            <a:r>
              <a:rPr kumimoji="0" lang="en-US" altLang="ko-KR" sz="3000" spc="-100" smtClean="0">
                <a:effectLst/>
                <a:latin typeface="맑은 고딕" pitchFamily="50" charset="-127"/>
                <a:ea typeface="맑은 고딕" pitchFamily="50" charset="-127"/>
              </a:rPr>
              <a:t>]</a:t>
            </a:r>
            <a:r>
              <a:rPr kumimoji="0" lang="ko-KR" altLang="en-US" sz="3000" spc="-100" smtClean="0">
                <a:effectLst/>
                <a:latin typeface="맑은 고딕" pitchFamily="50" charset="-127"/>
                <a:ea typeface="맑은 고딕" pitchFamily="50" charset="-127"/>
              </a:rPr>
              <a:t> 선택</a:t>
            </a:r>
            <a:endParaRPr kumimoji="0" lang="en-US" altLang="ko-KR" sz="3000" spc="-10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8" name="모서리가 둥근 직사각형 17"/>
          <p:cNvSpPr/>
          <p:nvPr/>
        </p:nvSpPr>
        <p:spPr>
          <a:xfrm>
            <a:off x="179512" y="142852"/>
            <a:ext cx="7968848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03 </a:t>
            </a:r>
            <a:r>
              <a:rPr lang="ko-KR" altLang="en-US" spc="-250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피벗</a:t>
            </a:r>
            <a:r>
              <a:rPr lang="en-US" altLang="ko-KR" spc="-250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 </a:t>
            </a:r>
            <a:r>
              <a:rPr lang="ko-KR" altLang="en-US" spc="-250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테이블로 요약 보고서 작성하기</a:t>
            </a:r>
            <a:endParaRPr lang="en-US" altLang="ko-KR" spc="-250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9" name="텍스트 개체 틀 7"/>
          <p:cNvSpPr txBox="1">
            <a:spLocks/>
          </p:cNvSpPr>
          <p:nvPr/>
        </p:nvSpPr>
        <p:spPr>
          <a:xfrm>
            <a:off x="1115616" y="1067192"/>
            <a:ext cx="6160661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분류별 매출 비율과 순위 알아보기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097193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8752" y="2478440"/>
            <a:ext cx="6840000" cy="4165866"/>
          </a:xfrm>
          <a:prstGeom prst="rect">
            <a:avLst/>
          </a:prstGeom>
          <a:ln w="0">
            <a:solidFill>
              <a:schemeClr val="tx1"/>
            </a:solidFill>
          </a:ln>
        </p:spPr>
      </p:pic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0" name="직사각형 19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2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12" name="모서리가 둥근 직사각형 11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234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8" name="텍스트 개체 틀 7"/>
          <p:cNvSpPr txBox="1">
            <a:spLocks/>
          </p:cNvSpPr>
          <p:nvPr/>
        </p:nvSpPr>
        <p:spPr>
          <a:xfrm>
            <a:off x="557840" y="1772816"/>
            <a:ext cx="1749197" cy="584775"/>
          </a:xfrm>
          <a:prstGeom prst="rect">
            <a:avLst/>
          </a:prstGeom>
          <a:solidFill>
            <a:srgbClr val="04B5A2"/>
          </a:solidFill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따라하기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6" name="직사각형 15"/>
          <p:cNvSpPr/>
          <p:nvPr/>
        </p:nvSpPr>
        <p:spPr>
          <a:xfrm>
            <a:off x="6075133" y="6309320"/>
            <a:ext cx="1656000" cy="180000"/>
          </a:xfrm>
          <a:prstGeom prst="rect">
            <a:avLst/>
          </a:prstGeom>
          <a:noFill/>
          <a:ln w="28575">
            <a:solidFill>
              <a:srgbClr val="EC008C"/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" name="모서리가 둥근 직사각형 17"/>
          <p:cNvSpPr/>
          <p:nvPr/>
        </p:nvSpPr>
        <p:spPr>
          <a:xfrm>
            <a:off x="179512" y="142852"/>
            <a:ext cx="7968848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03 </a:t>
            </a:r>
            <a:r>
              <a:rPr lang="ko-KR" altLang="en-US" spc="-250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피벗</a:t>
            </a:r>
            <a:r>
              <a:rPr lang="en-US" altLang="ko-KR" spc="-250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 </a:t>
            </a:r>
            <a:r>
              <a:rPr lang="ko-KR" altLang="en-US" spc="-250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테이블로 요약 보고서 작성하기</a:t>
            </a:r>
            <a:endParaRPr lang="en-US" altLang="ko-KR" spc="-250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9" name="텍스트 개체 틀 7"/>
          <p:cNvSpPr txBox="1">
            <a:spLocks/>
          </p:cNvSpPr>
          <p:nvPr/>
        </p:nvSpPr>
        <p:spPr>
          <a:xfrm>
            <a:off x="1115616" y="1067192"/>
            <a:ext cx="6160661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분류별 매출 비율과 순위 알아보기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884289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0" name="직사각형 19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2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12" name="모서리가 둥근 직사각형 11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234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8" name="텍스트 개체 틀 7"/>
          <p:cNvSpPr txBox="1">
            <a:spLocks/>
          </p:cNvSpPr>
          <p:nvPr/>
        </p:nvSpPr>
        <p:spPr>
          <a:xfrm>
            <a:off x="557840" y="1772816"/>
            <a:ext cx="1749197" cy="584775"/>
          </a:xfrm>
          <a:prstGeom prst="rect">
            <a:avLst/>
          </a:prstGeom>
          <a:solidFill>
            <a:srgbClr val="04B5A2"/>
          </a:solidFill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따라하기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1" name="텍스트 개체 틀 7"/>
          <p:cNvSpPr txBox="1">
            <a:spLocks/>
          </p:cNvSpPr>
          <p:nvPr/>
        </p:nvSpPr>
        <p:spPr>
          <a:xfrm>
            <a:off x="611560" y="2492896"/>
            <a:ext cx="7848872" cy="1118255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401638" indent="-401638">
              <a:lnSpc>
                <a:spcPts val="4000"/>
              </a:lnSpc>
              <a:spcBef>
                <a:spcPts val="0"/>
              </a:spcBef>
            </a:pPr>
            <a:r>
              <a:rPr kumimoji="0" lang="en-US" altLang="ko-KR" sz="3000" b="1" spc="-100" smtClean="0">
                <a:solidFill>
                  <a:srgbClr val="F47828"/>
                </a:solidFill>
                <a:effectLst/>
                <a:latin typeface="맑은 고딕" pitchFamily="50" charset="-127"/>
                <a:ea typeface="맑은 고딕" pitchFamily="50" charset="-127"/>
              </a:rPr>
              <a:t>7.</a:t>
            </a:r>
            <a:r>
              <a:rPr kumimoji="0" lang="ko-KR" altLang="en-US" sz="3000" spc="-10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en-US" altLang="ko-KR" sz="3000" spc="-180" smtClean="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ko-KR" altLang="en-US" sz="3000" spc="-180">
                <a:effectLst/>
                <a:latin typeface="맑은 고딕" pitchFamily="50" charset="-127"/>
                <a:ea typeface="맑은 고딕" pitchFamily="50" charset="-127"/>
              </a:rPr>
              <a:t>값 표시 형식 </a:t>
            </a:r>
            <a:r>
              <a:rPr kumimoji="0" lang="en-US" altLang="ko-KR" sz="3000" spc="-180">
                <a:effectLst/>
                <a:latin typeface="맑은 고딕" pitchFamily="50" charset="-127"/>
                <a:ea typeface="맑은 고딕" pitchFamily="50" charset="-127"/>
              </a:rPr>
              <a:t>(</a:t>
            </a:r>
            <a:r>
              <a:rPr kumimoji="0" lang="ko-KR" altLang="en-US" sz="3000" spc="-180">
                <a:effectLst/>
                <a:latin typeface="맑은 고딕" pitchFamily="50" charset="-127"/>
                <a:ea typeface="맑은 고딕" pitchFamily="50" charset="-127"/>
              </a:rPr>
              <a:t>금액순위</a:t>
            </a:r>
            <a:r>
              <a:rPr kumimoji="0" lang="en-US" altLang="ko-KR" sz="3000" spc="-180">
                <a:effectLst/>
                <a:latin typeface="맑은 고딕" pitchFamily="50" charset="-127"/>
                <a:ea typeface="맑은 고딕" pitchFamily="50" charset="-127"/>
              </a:rPr>
              <a:t>)] </a:t>
            </a:r>
            <a:r>
              <a:rPr kumimoji="0" lang="ko-KR" altLang="en-US" sz="3000" spc="-180">
                <a:effectLst/>
                <a:latin typeface="맑은 고딕" pitchFamily="50" charset="-127"/>
                <a:ea typeface="맑은 고딕" pitchFamily="50" charset="-127"/>
              </a:rPr>
              <a:t>대화 상자에서 </a:t>
            </a:r>
            <a:r>
              <a:rPr kumimoji="0" lang="en-US" altLang="ko-KR" sz="3000" spc="-18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ko-KR" altLang="en-US" sz="3000" spc="-180">
                <a:effectLst/>
                <a:latin typeface="맑은 고딕" pitchFamily="50" charset="-127"/>
                <a:ea typeface="맑은 고딕" pitchFamily="50" charset="-127"/>
              </a:rPr>
              <a:t>기준</a:t>
            </a:r>
            <a:r>
              <a:rPr kumimoji="0" lang="ko-KR" altLang="en-US" sz="3000" spc="-170">
                <a:effectLst/>
                <a:latin typeface="맑은 고딕" pitchFamily="50" charset="-127"/>
                <a:ea typeface="맑은 고딕" pitchFamily="50" charset="-127"/>
              </a:rPr>
              <a:t> 필드</a:t>
            </a:r>
            <a:r>
              <a:rPr kumimoji="0" lang="en-US" altLang="ko-KR" sz="3000" spc="-170">
                <a:effectLst/>
                <a:latin typeface="맑은 고딕" pitchFamily="50" charset="-127"/>
                <a:ea typeface="맑은 고딕" pitchFamily="50" charset="-127"/>
              </a:rPr>
              <a:t>]</a:t>
            </a:r>
            <a:r>
              <a:rPr kumimoji="0" lang="ko-KR" altLang="en-US" sz="3000" spc="-170">
                <a:effectLst/>
                <a:latin typeface="맑은 고딕" pitchFamily="50" charset="-127"/>
                <a:ea typeface="맑은 고딕" pitchFamily="50" charset="-127"/>
              </a:rPr>
              <a:t>를 ‘제품번호’로 </a:t>
            </a:r>
            <a:r>
              <a:rPr kumimoji="0" lang="ko-KR" altLang="en-US" sz="3000" spc="-170" smtClean="0">
                <a:effectLst/>
                <a:latin typeface="맑은 고딕" pitchFamily="50" charset="-127"/>
                <a:ea typeface="맑은 고딕" pitchFamily="50" charset="-127"/>
              </a:rPr>
              <a:t>선택</a:t>
            </a:r>
            <a:endParaRPr kumimoji="0" lang="en-US" altLang="ko-KR" sz="3000" spc="-17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8" name="모서리가 둥근 직사각형 17"/>
          <p:cNvSpPr/>
          <p:nvPr/>
        </p:nvSpPr>
        <p:spPr>
          <a:xfrm>
            <a:off x="179512" y="142852"/>
            <a:ext cx="7968848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03 </a:t>
            </a:r>
            <a:r>
              <a:rPr lang="ko-KR" altLang="en-US" spc="-250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피벗</a:t>
            </a:r>
            <a:r>
              <a:rPr lang="en-US" altLang="ko-KR" spc="-250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 </a:t>
            </a:r>
            <a:r>
              <a:rPr lang="ko-KR" altLang="en-US" spc="-250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테이블로 요약 보고서 작성하기</a:t>
            </a:r>
            <a:endParaRPr lang="en-US" altLang="ko-KR" spc="-250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9" name="텍스트 개체 틀 7"/>
          <p:cNvSpPr txBox="1">
            <a:spLocks/>
          </p:cNvSpPr>
          <p:nvPr/>
        </p:nvSpPr>
        <p:spPr>
          <a:xfrm>
            <a:off x="1115616" y="1067192"/>
            <a:ext cx="6160661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분류별 매출 비율과 순위 알아보기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pic>
        <p:nvPicPr>
          <p:cNvPr id="5" name="그림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92000" y="3789040"/>
            <a:ext cx="3960000" cy="1592027"/>
          </a:xfrm>
          <a:prstGeom prst="rect">
            <a:avLst/>
          </a:prstGeom>
          <a:ln w="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8684536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0" name="직사각형 19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2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12" name="모서리가 둥근 직사각형 11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234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8" name="텍스트 개체 틀 7"/>
          <p:cNvSpPr txBox="1">
            <a:spLocks/>
          </p:cNvSpPr>
          <p:nvPr/>
        </p:nvSpPr>
        <p:spPr>
          <a:xfrm>
            <a:off x="557840" y="1772816"/>
            <a:ext cx="1749197" cy="584775"/>
          </a:xfrm>
          <a:prstGeom prst="rect">
            <a:avLst/>
          </a:prstGeom>
          <a:solidFill>
            <a:srgbClr val="04B5A2"/>
          </a:solidFill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따라하기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1" name="텍스트 개체 틀 7"/>
          <p:cNvSpPr txBox="1">
            <a:spLocks/>
          </p:cNvSpPr>
          <p:nvPr/>
        </p:nvSpPr>
        <p:spPr>
          <a:xfrm>
            <a:off x="611560" y="2492896"/>
            <a:ext cx="7848872" cy="2144177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401638" indent="-401638">
              <a:lnSpc>
                <a:spcPts val="4000"/>
              </a:lnSpc>
              <a:spcBef>
                <a:spcPts val="0"/>
              </a:spcBef>
            </a:pPr>
            <a:r>
              <a:rPr kumimoji="0" lang="en-US" altLang="ko-KR" sz="3000" b="1" spc="-100" smtClean="0">
                <a:solidFill>
                  <a:srgbClr val="F47828"/>
                </a:solidFill>
                <a:effectLst/>
                <a:latin typeface="맑은 고딕" pitchFamily="50" charset="-127"/>
                <a:ea typeface="맑은 고딕" pitchFamily="50" charset="-127"/>
              </a:rPr>
              <a:t>8.</a:t>
            </a:r>
            <a:r>
              <a:rPr kumimoji="0" lang="ko-KR" altLang="en-US" sz="3000" spc="-10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pc="-200" smtClean="0">
                <a:effectLst/>
                <a:latin typeface="맑은 고딕" pitchFamily="50" charset="-127"/>
                <a:ea typeface="맑은 고딕" pitchFamily="50" charset="-127"/>
              </a:rPr>
              <a:t>피벗 </a:t>
            </a:r>
            <a:r>
              <a:rPr kumimoji="0" lang="ko-KR" altLang="en-US" sz="3000" spc="-200">
                <a:effectLst/>
                <a:latin typeface="맑은 고딕" pitchFamily="50" charset="-127"/>
                <a:ea typeface="맑은 고딕" pitchFamily="50" charset="-127"/>
              </a:rPr>
              <a:t>테이블의 임의의 셀을 선택한 후 </a:t>
            </a:r>
            <a:r>
              <a:rPr kumimoji="0" lang="en-US" altLang="ko-KR" sz="3000" spc="-20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ko-KR" altLang="en-US" sz="3000" spc="-200">
                <a:effectLst/>
                <a:latin typeface="맑은 고딕" pitchFamily="50" charset="-127"/>
                <a:ea typeface="맑은 고딕" pitchFamily="50" charset="-127"/>
              </a:rPr>
              <a:t>피벗 테</a:t>
            </a:r>
            <a:r>
              <a:rPr kumimoji="0" lang="ko-KR" altLang="en-US" sz="3000" spc="-220">
                <a:effectLst/>
                <a:latin typeface="맑은 고딕" pitchFamily="50" charset="-127"/>
                <a:ea typeface="맑은 고딕" pitchFamily="50" charset="-127"/>
              </a:rPr>
              <a:t>이블 도구</a:t>
            </a:r>
            <a:r>
              <a:rPr kumimoji="0" lang="en-US" altLang="ko-KR" sz="3000" spc="-220" smtClean="0">
                <a:effectLst/>
                <a:latin typeface="맑은 고딕" pitchFamily="50" charset="-127"/>
                <a:ea typeface="맑은 고딕" pitchFamily="50" charset="-127"/>
              </a:rPr>
              <a:t>]-[</a:t>
            </a:r>
            <a:r>
              <a:rPr kumimoji="0" lang="ko-KR" altLang="en-US" sz="3000" spc="-220">
                <a:effectLst/>
                <a:latin typeface="맑은 고딕" pitchFamily="50" charset="-127"/>
                <a:ea typeface="맑은 고딕" pitchFamily="50" charset="-127"/>
              </a:rPr>
              <a:t>디자인</a:t>
            </a:r>
            <a:r>
              <a:rPr kumimoji="0" lang="en-US" altLang="ko-KR" sz="3000" spc="-220"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3000" spc="-220" smtClean="0">
                <a:effectLst/>
                <a:latin typeface="맑은 고딕" pitchFamily="50" charset="-127"/>
                <a:ea typeface="맑은 고딕" pitchFamily="50" charset="-127"/>
              </a:rPr>
              <a:t>탭</a:t>
            </a:r>
            <a:r>
              <a:rPr kumimoji="0" lang="en-US" altLang="ko-KR" sz="3000" spc="-220" smtClean="0">
                <a:effectLst/>
                <a:latin typeface="맑은 고딕" pitchFamily="50" charset="-127"/>
                <a:ea typeface="맑은 고딕" pitchFamily="50" charset="-127"/>
              </a:rPr>
              <a:t>-[</a:t>
            </a:r>
            <a:r>
              <a:rPr kumimoji="0" lang="ko-KR" altLang="en-US" sz="3000" spc="-220">
                <a:effectLst/>
                <a:latin typeface="맑은 고딕" pitchFamily="50" charset="-127"/>
                <a:ea typeface="맑은 고딕" pitchFamily="50" charset="-127"/>
              </a:rPr>
              <a:t>피벗 테이블 스타일</a:t>
            </a:r>
            <a:r>
              <a:rPr kumimoji="0" lang="en-US" altLang="ko-KR" sz="3000" spc="-220"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3000" spc="-220">
                <a:effectLst/>
                <a:latin typeface="맑은 고딕" pitchFamily="50" charset="-127"/>
                <a:ea typeface="맑은 고딕" pitchFamily="50" charset="-127"/>
              </a:rPr>
              <a:t>그</a:t>
            </a:r>
            <a:r>
              <a:rPr kumimoji="0" lang="ko-KR" altLang="en-US" sz="3000" spc="-180">
                <a:effectLst/>
                <a:latin typeface="맑은 고딕" pitchFamily="50" charset="-127"/>
                <a:ea typeface="맑은 고딕" pitchFamily="50" charset="-127"/>
              </a:rPr>
              <a:t>룹에서 </a:t>
            </a:r>
            <a:r>
              <a:rPr kumimoji="0" lang="en-US" altLang="ko-KR" sz="3000" spc="-18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ko-KR" altLang="en-US" sz="3000" spc="-180">
                <a:effectLst/>
                <a:latin typeface="맑은 고딕" pitchFamily="50" charset="-127"/>
                <a:ea typeface="맑은 고딕" pitchFamily="50" charset="-127"/>
              </a:rPr>
              <a:t>자세히</a:t>
            </a:r>
            <a:r>
              <a:rPr kumimoji="0" lang="en-US" altLang="ko-KR" sz="3000" spc="-180" smtClean="0">
                <a:effectLst/>
                <a:latin typeface="맑은 고딕" pitchFamily="50" charset="-127"/>
                <a:ea typeface="맑은 고딕" pitchFamily="50" charset="-127"/>
              </a:rPr>
              <a:t>](    )      </a:t>
            </a:r>
            <a:r>
              <a:rPr kumimoji="0" lang="ko-KR" altLang="en-US" sz="3000" spc="-180" smtClean="0">
                <a:effectLst/>
                <a:latin typeface="맑은 고딕" pitchFamily="50" charset="-127"/>
                <a:ea typeface="맑은 고딕" pitchFamily="50" charset="-127"/>
              </a:rPr>
              <a:t>스타일 </a:t>
            </a:r>
            <a:r>
              <a:rPr kumimoji="0" lang="ko-KR" altLang="en-US" sz="3000" spc="-180">
                <a:effectLst/>
                <a:latin typeface="맑은 고딕" pitchFamily="50" charset="-127"/>
                <a:ea typeface="맑은 고딕" pitchFamily="50" charset="-127"/>
              </a:rPr>
              <a:t>갤러리에서 ‘피</a:t>
            </a:r>
            <a:r>
              <a:rPr kumimoji="0" lang="ko-KR" altLang="en-US" sz="3000" spc="-100">
                <a:effectLst/>
                <a:latin typeface="맑은 고딕" pitchFamily="50" charset="-127"/>
                <a:ea typeface="맑은 고딕" pitchFamily="50" charset="-127"/>
              </a:rPr>
              <a:t>벗 스타일 보통 </a:t>
            </a:r>
            <a:r>
              <a:rPr kumimoji="0" lang="en-US" altLang="ko-KR" sz="3000" spc="-100">
                <a:effectLst/>
                <a:latin typeface="맑은 고딕" pitchFamily="50" charset="-127"/>
                <a:ea typeface="맑은 고딕" pitchFamily="50" charset="-127"/>
              </a:rPr>
              <a:t>2’</a:t>
            </a:r>
            <a:r>
              <a:rPr kumimoji="0" lang="ko-KR" altLang="en-US" sz="3000" spc="-100">
                <a:effectLst/>
                <a:latin typeface="맑은 고딕" pitchFamily="50" charset="-127"/>
                <a:ea typeface="맑은 고딕" pitchFamily="50" charset="-127"/>
              </a:rPr>
              <a:t>를 </a:t>
            </a:r>
            <a:r>
              <a:rPr kumimoji="0" lang="ko-KR" altLang="en-US" sz="3000" spc="-100" smtClean="0">
                <a:effectLst/>
                <a:latin typeface="맑은 고딕" pitchFamily="50" charset="-127"/>
                <a:ea typeface="맑은 고딕" pitchFamily="50" charset="-127"/>
              </a:rPr>
              <a:t>선택하여 보고서 완성</a:t>
            </a:r>
            <a:endParaRPr kumimoji="0" lang="en-US" altLang="ko-KR" sz="3000" spc="-10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6" name="모서리가 둥근 직사각형 15"/>
          <p:cNvSpPr/>
          <p:nvPr/>
        </p:nvSpPr>
        <p:spPr>
          <a:xfrm>
            <a:off x="179512" y="142852"/>
            <a:ext cx="7968848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03 </a:t>
            </a:r>
            <a:r>
              <a:rPr lang="ko-KR" altLang="en-US" spc="-250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피벗</a:t>
            </a:r>
            <a:r>
              <a:rPr lang="en-US" altLang="ko-KR" spc="-250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 </a:t>
            </a:r>
            <a:r>
              <a:rPr lang="ko-KR" altLang="en-US" spc="-250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테이블로 요약 보고서 작성하기</a:t>
            </a:r>
            <a:endParaRPr lang="en-US" altLang="ko-KR" spc="-250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8" name="텍스트 개체 틀 7"/>
          <p:cNvSpPr txBox="1">
            <a:spLocks/>
          </p:cNvSpPr>
          <p:nvPr/>
        </p:nvSpPr>
        <p:spPr>
          <a:xfrm>
            <a:off x="1115616" y="1067192"/>
            <a:ext cx="6160661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분류별 매출 비율과 순위 알아보기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9" name="줄무늬가 있는 오른쪽 화살표 18"/>
          <p:cNvSpPr/>
          <p:nvPr/>
        </p:nvSpPr>
        <p:spPr>
          <a:xfrm>
            <a:off x="4267456" y="3645064"/>
            <a:ext cx="540000" cy="360000"/>
          </a:xfrm>
          <a:prstGeom prst="stripedRightArrow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5" name="그림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26191" y="3649731"/>
            <a:ext cx="288000" cy="377999"/>
          </a:xfrm>
          <a:prstGeom prst="rect">
            <a:avLst/>
          </a:prstGeom>
          <a:ln w="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722209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8" name="모서리가 둥근 직사각형 7"/>
          <p:cNvSpPr/>
          <p:nvPr/>
        </p:nvSpPr>
        <p:spPr>
          <a:xfrm>
            <a:off x="611560" y="142852"/>
            <a:ext cx="5000660" cy="571504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pPr lvl="0"/>
            <a:r>
              <a:rPr lang="ko-KR" altLang="en-US" dirty="0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학습 목표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20" name="모서리가 둥근 직사각형 19"/>
          <p:cNvSpPr/>
          <p:nvPr/>
        </p:nvSpPr>
        <p:spPr>
          <a:xfrm>
            <a:off x="710575" y="1268760"/>
            <a:ext cx="7740000" cy="1620000"/>
          </a:xfrm>
          <a:prstGeom prst="roundRect">
            <a:avLst>
              <a:gd name="adj" fmla="val 50000"/>
            </a:avLst>
          </a:prstGeom>
          <a:solidFill>
            <a:schemeClr val="accent3">
              <a:lumMod val="20000"/>
              <a:lumOff val="80000"/>
            </a:schemeClr>
          </a:solidFill>
          <a:ln w="12700">
            <a:noFill/>
          </a:ln>
          <a:effectLst/>
        </p:spPr>
        <p:txBody>
          <a:bodyPr wrap="square" lIns="72000" rIns="72000" rtlCol="0" anchor="ctr">
            <a:no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1439863" marR="0" lvl="0" indent="84138" defTabSz="91440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-130" normalizeH="0" baseline="0" noProof="0" dirty="0" smtClean="0">
              <a:ln>
                <a:noFill/>
              </a:ln>
              <a:solidFill>
                <a:sysClr val="windowText" lastClr="000000">
                  <a:lumMod val="85000"/>
                  <a:lumOff val="15000"/>
                </a:sysClr>
              </a:solidFill>
              <a:effectLst/>
              <a:uLnTx/>
              <a:uFillTx/>
            </a:endParaRPr>
          </a:p>
        </p:txBody>
      </p:sp>
      <p:sp>
        <p:nvSpPr>
          <p:cNvPr id="24" name="텍스트 개체 틀 42"/>
          <p:cNvSpPr txBox="1">
            <a:spLocks/>
          </p:cNvSpPr>
          <p:nvPr/>
        </p:nvSpPr>
        <p:spPr>
          <a:xfrm>
            <a:off x="1160192" y="1370735"/>
            <a:ext cx="6840000" cy="1416050"/>
          </a:xfrm>
          <a:prstGeom prst="rect">
            <a:avLst/>
          </a:prstGeom>
        </p:spPr>
        <p:txBody>
          <a:bodyPr lIns="36000" rIns="36000" anchor="ctr"/>
          <a:lstStyle/>
          <a:p>
            <a:r>
              <a:rPr lang="ko-KR" altLang="en-US" sz="3400" b="1" spc="-340" smtClean="0">
                <a:effectLst/>
                <a:latin typeface="맑은 고딕" pitchFamily="50" charset="-127"/>
                <a:ea typeface="맑은 고딕" pitchFamily="50" charset="-127"/>
              </a:rPr>
              <a:t>여러 가지 매출 데이터를 이용하여 영업사원별 데이터를 새롭게 작성할 수 있다</a:t>
            </a:r>
            <a:r>
              <a:rPr lang="en-US" altLang="ko-KR" sz="3400" b="1" spc="-340" smtClean="0">
                <a:effectLst/>
                <a:latin typeface="맑은 고딕" pitchFamily="50" charset="-127"/>
                <a:ea typeface="맑은 고딕" pitchFamily="50" charset="-127"/>
              </a:rPr>
              <a:t>.</a:t>
            </a:r>
            <a:endParaRPr lang="en-US" altLang="ko-KR" sz="3400" b="1" spc="-340" dirty="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9" name="모서리가 둥근 직사각형 8"/>
          <p:cNvSpPr/>
          <p:nvPr/>
        </p:nvSpPr>
        <p:spPr>
          <a:xfrm>
            <a:off x="710575" y="3068960"/>
            <a:ext cx="7740000" cy="1620000"/>
          </a:xfrm>
          <a:prstGeom prst="roundRect">
            <a:avLst>
              <a:gd name="adj" fmla="val 50000"/>
            </a:avLst>
          </a:prstGeom>
          <a:solidFill>
            <a:schemeClr val="accent3">
              <a:lumMod val="20000"/>
              <a:lumOff val="80000"/>
            </a:schemeClr>
          </a:solidFill>
          <a:ln w="12700">
            <a:noFill/>
          </a:ln>
          <a:effectLst/>
        </p:spPr>
        <p:txBody>
          <a:bodyPr wrap="square" lIns="72000" rIns="72000" rtlCol="0" anchor="ctr">
            <a:no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1439863" marR="0" lvl="0" indent="84138" defTabSz="91440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-130" normalizeH="0" baseline="0" noProof="0" dirty="0" smtClean="0">
              <a:ln>
                <a:noFill/>
              </a:ln>
              <a:solidFill>
                <a:sysClr val="windowText" lastClr="000000">
                  <a:lumMod val="85000"/>
                  <a:lumOff val="15000"/>
                </a:sysClr>
              </a:solidFill>
              <a:effectLst/>
              <a:uLnTx/>
              <a:uFillTx/>
            </a:endParaRPr>
          </a:p>
        </p:txBody>
      </p:sp>
      <p:sp>
        <p:nvSpPr>
          <p:cNvPr id="10" name="텍스트 개체 틀 42"/>
          <p:cNvSpPr txBox="1">
            <a:spLocks/>
          </p:cNvSpPr>
          <p:nvPr/>
        </p:nvSpPr>
        <p:spPr>
          <a:xfrm>
            <a:off x="1160192" y="3170935"/>
            <a:ext cx="6840000" cy="1416050"/>
          </a:xfrm>
          <a:prstGeom prst="rect">
            <a:avLst/>
          </a:prstGeom>
        </p:spPr>
        <p:txBody>
          <a:bodyPr anchor="ctr"/>
          <a:lstStyle/>
          <a:p>
            <a:r>
              <a:rPr lang="ko-KR" altLang="en-US" b="1" spc="-180" smtClean="0">
                <a:effectLst/>
                <a:latin typeface="맑은 고딕" pitchFamily="50" charset="-127"/>
                <a:ea typeface="맑은 고딕" pitchFamily="50" charset="-127"/>
              </a:rPr>
              <a:t>분류별 매출 보고서를 함수로 계산</a:t>
            </a:r>
            <a:r>
              <a:rPr lang="ko-KR" altLang="en-US" b="1" spc="-100" smtClean="0">
                <a:effectLst/>
                <a:latin typeface="맑은 고딕" pitchFamily="50" charset="-127"/>
                <a:ea typeface="맑은 고딕" pitchFamily="50" charset="-127"/>
              </a:rPr>
              <a:t>하고 차트로 표현할 수 있다</a:t>
            </a:r>
            <a:r>
              <a:rPr lang="en-US" altLang="ko-KR" b="1" spc="-100" dirty="0" smtClean="0">
                <a:effectLst/>
                <a:latin typeface="맑은 고딕" pitchFamily="50" charset="-127"/>
                <a:ea typeface="맑은 고딕" pitchFamily="50" charset="-127"/>
              </a:rPr>
              <a:t>.</a:t>
            </a:r>
            <a:endParaRPr lang="ko-KR" altLang="en-US" b="1" spc="-100" dirty="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1" name="모서리가 둥근 직사각형 10"/>
          <p:cNvSpPr/>
          <p:nvPr/>
        </p:nvSpPr>
        <p:spPr>
          <a:xfrm>
            <a:off x="710575" y="4869160"/>
            <a:ext cx="7740000" cy="1620000"/>
          </a:xfrm>
          <a:prstGeom prst="roundRect">
            <a:avLst>
              <a:gd name="adj" fmla="val 50000"/>
            </a:avLst>
          </a:prstGeom>
          <a:solidFill>
            <a:schemeClr val="accent3">
              <a:lumMod val="20000"/>
              <a:lumOff val="80000"/>
            </a:schemeClr>
          </a:solidFill>
          <a:ln w="12700">
            <a:noFill/>
          </a:ln>
          <a:effectLst/>
        </p:spPr>
        <p:txBody>
          <a:bodyPr wrap="square" lIns="72000" rIns="72000" rtlCol="0" anchor="ctr">
            <a:no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1439863" marR="0" lvl="0" indent="84138" defTabSz="91440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-130" normalizeH="0" baseline="0" noProof="0" dirty="0" smtClean="0">
              <a:ln>
                <a:noFill/>
              </a:ln>
              <a:solidFill>
                <a:sysClr val="windowText" lastClr="000000">
                  <a:lumMod val="85000"/>
                  <a:lumOff val="15000"/>
                </a:sysClr>
              </a:solidFill>
              <a:effectLst/>
              <a:uLnTx/>
              <a:uFillTx/>
            </a:endParaRPr>
          </a:p>
        </p:txBody>
      </p:sp>
      <p:sp>
        <p:nvSpPr>
          <p:cNvPr id="12" name="텍스트 개체 틀 42"/>
          <p:cNvSpPr txBox="1">
            <a:spLocks/>
          </p:cNvSpPr>
          <p:nvPr/>
        </p:nvSpPr>
        <p:spPr>
          <a:xfrm>
            <a:off x="1160192" y="4971135"/>
            <a:ext cx="6840000" cy="1416050"/>
          </a:xfrm>
          <a:prstGeom prst="rect">
            <a:avLst/>
          </a:prstGeom>
        </p:spPr>
        <p:txBody>
          <a:bodyPr anchor="ctr"/>
          <a:lstStyle/>
          <a:p>
            <a:r>
              <a:rPr lang="ko-KR" altLang="en-US" b="1" spc="-180" smtClean="0">
                <a:effectLst/>
                <a:latin typeface="맑은 고딕" pitchFamily="50" charset="-127"/>
                <a:ea typeface="맑은 고딕" pitchFamily="50" charset="-127"/>
              </a:rPr>
              <a:t>피벗 테이블 보고서로 다양한 방법</a:t>
            </a:r>
            <a:r>
              <a:rPr lang="ko-KR" altLang="en-US" b="1" spc="-100" smtClean="0">
                <a:effectLst/>
                <a:latin typeface="맑은 고딕" pitchFamily="50" charset="-127"/>
                <a:ea typeface="맑은 고딕" pitchFamily="50" charset="-127"/>
              </a:rPr>
              <a:t>의 요약 보고서를 작성할 수 있다</a:t>
            </a:r>
            <a:r>
              <a:rPr lang="en-US" altLang="ko-KR" b="1" spc="-100" dirty="0" smtClean="0">
                <a:effectLst/>
                <a:latin typeface="맑은 고딕" pitchFamily="50" charset="-127"/>
                <a:ea typeface="맑은 고딕" pitchFamily="50" charset="-127"/>
              </a:rPr>
              <a:t>.</a:t>
            </a:r>
            <a:endParaRPr lang="ko-KR" altLang="en-US" b="1" spc="-100" dirty="0">
              <a:effectLst/>
              <a:latin typeface="맑은 고딕" pitchFamily="50" charset="-127"/>
              <a:ea typeface="맑은 고딕" pitchFamily="50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0" name="직사각형 19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2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12" name="모서리가 둥근 직사각형 11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234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8" name="텍스트 개체 틀 7"/>
          <p:cNvSpPr txBox="1">
            <a:spLocks/>
          </p:cNvSpPr>
          <p:nvPr/>
        </p:nvSpPr>
        <p:spPr>
          <a:xfrm>
            <a:off x="557840" y="1772816"/>
            <a:ext cx="1749197" cy="584775"/>
          </a:xfrm>
          <a:prstGeom prst="rect">
            <a:avLst/>
          </a:prstGeom>
          <a:solidFill>
            <a:srgbClr val="04B5A2"/>
          </a:solidFill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따라하기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6" name="모서리가 둥근 직사각형 15"/>
          <p:cNvSpPr/>
          <p:nvPr/>
        </p:nvSpPr>
        <p:spPr>
          <a:xfrm>
            <a:off x="179512" y="142852"/>
            <a:ext cx="7968848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03 </a:t>
            </a:r>
            <a:r>
              <a:rPr lang="ko-KR" altLang="en-US" spc="-250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피벗</a:t>
            </a:r>
            <a:r>
              <a:rPr lang="en-US" altLang="ko-KR" spc="-250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 </a:t>
            </a:r>
            <a:r>
              <a:rPr lang="ko-KR" altLang="en-US" spc="-250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테이블로 요약 보고서 작성하기</a:t>
            </a:r>
            <a:endParaRPr lang="en-US" altLang="ko-KR" spc="-250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8" name="텍스트 개체 틀 7"/>
          <p:cNvSpPr txBox="1">
            <a:spLocks/>
          </p:cNvSpPr>
          <p:nvPr/>
        </p:nvSpPr>
        <p:spPr>
          <a:xfrm>
            <a:off x="1115616" y="1067192"/>
            <a:ext cx="6160661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분류별 매출 비율과 순위 알아보기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2000" y="2524203"/>
            <a:ext cx="6480000" cy="4184570"/>
          </a:xfrm>
          <a:prstGeom prst="rect">
            <a:avLst/>
          </a:prstGeom>
          <a:ln w="0">
            <a:solidFill>
              <a:schemeClr val="tx1"/>
            </a:solidFill>
          </a:ln>
        </p:spPr>
      </p:pic>
      <p:sp>
        <p:nvSpPr>
          <p:cNvPr id="13" name="직사각형 12"/>
          <p:cNvSpPr/>
          <p:nvPr/>
        </p:nvSpPr>
        <p:spPr>
          <a:xfrm>
            <a:off x="4293248" y="5157192"/>
            <a:ext cx="540000" cy="468000"/>
          </a:xfrm>
          <a:prstGeom prst="rect">
            <a:avLst/>
          </a:prstGeom>
          <a:noFill/>
          <a:ln w="28575">
            <a:solidFill>
              <a:srgbClr val="EC008C"/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46412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0" name="직사각형 19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2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12" name="모서리가 둥근 직사각형 11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235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8" name="텍스트 개체 틀 7"/>
          <p:cNvSpPr txBox="1">
            <a:spLocks/>
          </p:cNvSpPr>
          <p:nvPr/>
        </p:nvSpPr>
        <p:spPr>
          <a:xfrm>
            <a:off x="557840" y="1772816"/>
            <a:ext cx="1749197" cy="584775"/>
          </a:xfrm>
          <a:prstGeom prst="rect">
            <a:avLst/>
          </a:prstGeom>
          <a:solidFill>
            <a:srgbClr val="04B5A2"/>
          </a:solidFill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따라하기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1" name="텍스트 개체 틀 7"/>
          <p:cNvSpPr txBox="1">
            <a:spLocks/>
          </p:cNvSpPr>
          <p:nvPr/>
        </p:nvSpPr>
        <p:spPr>
          <a:xfrm>
            <a:off x="611560" y="2492896"/>
            <a:ext cx="7848872" cy="1118255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401638" indent="-401638">
              <a:lnSpc>
                <a:spcPts val="4000"/>
              </a:lnSpc>
              <a:spcBef>
                <a:spcPts val="0"/>
              </a:spcBef>
            </a:pPr>
            <a:r>
              <a:rPr kumimoji="0" lang="en-US" altLang="ko-KR" sz="3000" b="1" spc="-100" smtClean="0">
                <a:solidFill>
                  <a:srgbClr val="F47828"/>
                </a:solidFill>
                <a:effectLst/>
                <a:latin typeface="맑은 고딕" pitchFamily="50" charset="-127"/>
                <a:ea typeface="맑은 고딕" pitchFamily="50" charset="-127"/>
              </a:rPr>
              <a:t>9.</a:t>
            </a:r>
            <a:r>
              <a:rPr kumimoji="0" lang="ko-KR" altLang="en-US" sz="3000" spc="-10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pc="-140" smtClean="0">
                <a:effectLst/>
                <a:latin typeface="맑은 고딕" pitchFamily="50" charset="-127"/>
                <a:ea typeface="맑은 고딕" pitchFamily="50" charset="-127"/>
              </a:rPr>
              <a:t>금액에 </a:t>
            </a:r>
            <a:r>
              <a:rPr kumimoji="0" lang="ko-KR" altLang="en-US" sz="3000" spc="-140">
                <a:effectLst/>
                <a:latin typeface="맑은 고딕" pitchFamily="50" charset="-127"/>
                <a:ea typeface="맑은 고딕" pitchFamily="50" charset="-127"/>
              </a:rPr>
              <a:t>대한 표시 형식이 추가된 피벗 테이블</a:t>
            </a:r>
            <a:r>
              <a:rPr kumimoji="0" lang="ko-KR" altLang="en-US" sz="3000" spc="-15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pc="-150" smtClean="0">
                <a:effectLst/>
                <a:latin typeface="맑은 고딕" pitchFamily="50" charset="-127"/>
                <a:ea typeface="맑은 고딕" pitchFamily="50" charset="-127"/>
              </a:rPr>
              <a:t>보고서 완성</a:t>
            </a:r>
            <a:endParaRPr kumimoji="0" lang="en-US" altLang="ko-KR" sz="3000" spc="-15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6" name="모서리가 둥근 직사각형 15"/>
          <p:cNvSpPr/>
          <p:nvPr/>
        </p:nvSpPr>
        <p:spPr>
          <a:xfrm>
            <a:off x="179512" y="142852"/>
            <a:ext cx="7968848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03 </a:t>
            </a:r>
            <a:r>
              <a:rPr lang="ko-KR" altLang="en-US" spc="-250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피벗</a:t>
            </a:r>
            <a:r>
              <a:rPr lang="en-US" altLang="ko-KR" spc="-250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 </a:t>
            </a:r>
            <a:r>
              <a:rPr lang="ko-KR" altLang="en-US" spc="-250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테이블로 요약 보고서 작성하기</a:t>
            </a:r>
            <a:endParaRPr lang="en-US" altLang="ko-KR" spc="-250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8" name="텍스트 개체 틀 7"/>
          <p:cNvSpPr txBox="1">
            <a:spLocks/>
          </p:cNvSpPr>
          <p:nvPr/>
        </p:nvSpPr>
        <p:spPr>
          <a:xfrm>
            <a:off x="1115616" y="1067192"/>
            <a:ext cx="6160661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분류별 매출 비율과 순위 알아보기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241250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0" name="직사각형 19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2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12" name="모서리가 둥근 직사각형 11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235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8" name="텍스트 개체 틀 7"/>
          <p:cNvSpPr txBox="1">
            <a:spLocks/>
          </p:cNvSpPr>
          <p:nvPr/>
        </p:nvSpPr>
        <p:spPr>
          <a:xfrm>
            <a:off x="557840" y="1772816"/>
            <a:ext cx="1749197" cy="584775"/>
          </a:xfrm>
          <a:prstGeom prst="rect">
            <a:avLst/>
          </a:prstGeom>
          <a:solidFill>
            <a:srgbClr val="04B5A2"/>
          </a:solidFill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따라하기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6" name="모서리가 둥근 직사각형 15"/>
          <p:cNvSpPr/>
          <p:nvPr/>
        </p:nvSpPr>
        <p:spPr>
          <a:xfrm>
            <a:off x="179512" y="142852"/>
            <a:ext cx="7968848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03 </a:t>
            </a:r>
            <a:r>
              <a:rPr lang="ko-KR" altLang="en-US" spc="-250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피벗</a:t>
            </a:r>
            <a:r>
              <a:rPr lang="en-US" altLang="ko-KR" spc="-250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 </a:t>
            </a:r>
            <a:r>
              <a:rPr lang="ko-KR" altLang="en-US" spc="-250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테이블로 요약 보고서 작성하기</a:t>
            </a:r>
            <a:endParaRPr lang="en-US" altLang="ko-KR" spc="-250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8" name="텍스트 개체 틀 7"/>
          <p:cNvSpPr txBox="1">
            <a:spLocks/>
          </p:cNvSpPr>
          <p:nvPr/>
        </p:nvSpPr>
        <p:spPr>
          <a:xfrm>
            <a:off x="1115616" y="1067192"/>
            <a:ext cx="6160661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분류별 매출 비율과 순위 알아보기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7141" y="2573615"/>
            <a:ext cx="7560000" cy="4016250"/>
          </a:xfrm>
          <a:prstGeom prst="rect">
            <a:avLst/>
          </a:prstGeom>
          <a:ln w="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0500798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0" name="직사각형 19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3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12" name="모서리가 둥근 직사각형 11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235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4" name="텍스트 개체 틀 7"/>
          <p:cNvSpPr txBox="1">
            <a:spLocks/>
          </p:cNvSpPr>
          <p:nvPr/>
        </p:nvSpPr>
        <p:spPr>
          <a:xfrm>
            <a:off x="1115616" y="1067192"/>
            <a:ext cx="5128327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슬라이서로 보고서 연결하기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8" name="모서리가 둥근 직사각형 17"/>
          <p:cNvSpPr/>
          <p:nvPr/>
        </p:nvSpPr>
        <p:spPr>
          <a:xfrm>
            <a:off x="179512" y="142852"/>
            <a:ext cx="7968848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03 </a:t>
            </a:r>
            <a:r>
              <a:rPr lang="ko-KR" altLang="en-US" spc="-250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피벗</a:t>
            </a:r>
            <a:r>
              <a:rPr lang="en-US" altLang="ko-KR" spc="-250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 </a:t>
            </a:r>
            <a:r>
              <a:rPr lang="ko-KR" altLang="en-US" spc="-250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테이블로 요약 보고서 작성하기</a:t>
            </a:r>
            <a:endParaRPr lang="en-US" altLang="ko-KR" spc="-250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9" name="텍스트 개체 틀 7"/>
          <p:cNvSpPr txBox="1">
            <a:spLocks/>
          </p:cNvSpPr>
          <p:nvPr/>
        </p:nvSpPr>
        <p:spPr>
          <a:xfrm>
            <a:off x="611560" y="1719096"/>
            <a:ext cx="7848872" cy="2612767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>
              <a:lnSpc>
                <a:spcPts val="4000"/>
              </a:lnSpc>
              <a:spcBef>
                <a:spcPts val="0"/>
              </a:spcBef>
            </a:pPr>
            <a:r>
              <a:rPr kumimoji="0" lang="ko-KR" altLang="en-US" sz="3000" spc="-200" smtClean="0">
                <a:effectLst/>
                <a:latin typeface="맑은 고딕" pitchFamily="50" charset="-127"/>
                <a:ea typeface="맑은 고딕" pitchFamily="50" charset="-127"/>
              </a:rPr>
              <a:t>슬라이서란 </a:t>
            </a:r>
            <a:r>
              <a:rPr kumimoji="0" lang="ko-KR" altLang="en-US" sz="3000" spc="-200">
                <a:effectLst/>
                <a:latin typeface="맑은 고딕" pitchFamily="50" charset="-127"/>
                <a:ea typeface="맑은 고딕" pitchFamily="50" charset="-127"/>
              </a:rPr>
              <a:t>피벗 테이블 보고서에서 필터의 역할</a:t>
            </a:r>
            <a:r>
              <a:rPr kumimoji="0" lang="ko-KR" altLang="en-US" sz="3000" spc="-150">
                <a:effectLst/>
                <a:latin typeface="맑은 고딕" pitchFamily="50" charset="-127"/>
                <a:ea typeface="맑은 고딕" pitchFamily="50" charset="-127"/>
              </a:rPr>
              <a:t>을 담당하는 </a:t>
            </a:r>
            <a:r>
              <a:rPr kumimoji="0" lang="ko-KR" altLang="en-US" sz="3000" spc="-150" smtClean="0">
                <a:effectLst/>
                <a:latin typeface="맑은 고딕" pitchFamily="50" charset="-127"/>
                <a:ea typeface="맑은 고딕" pitchFamily="50" charset="-127"/>
              </a:rPr>
              <a:t>기능 </a:t>
            </a:r>
            <a:r>
              <a:rPr kumimoji="0" lang="en-US" altLang="ko-KR" sz="3000" spc="-150" smtClean="0">
                <a:effectLst/>
                <a:latin typeface="맑은 고딕" pitchFamily="50" charset="-127"/>
                <a:ea typeface="맑은 고딕" pitchFamily="50" charset="-127"/>
              </a:rPr>
              <a:t>    </a:t>
            </a:r>
            <a:r>
              <a:rPr kumimoji="0" lang="ko-KR" altLang="en-US" sz="3000" spc="-150" smtClean="0">
                <a:effectLst/>
                <a:latin typeface="맑은 고딕" pitchFamily="50" charset="-127"/>
                <a:ea typeface="맑은 고딕" pitchFamily="50" charset="-127"/>
              </a:rPr>
              <a:t>보고서 </a:t>
            </a:r>
            <a:r>
              <a:rPr kumimoji="0" lang="ko-KR" altLang="en-US" sz="3000" spc="-150">
                <a:effectLst/>
                <a:latin typeface="맑은 고딕" pitchFamily="50" charset="-127"/>
                <a:ea typeface="맑은 고딕" pitchFamily="50" charset="-127"/>
              </a:rPr>
              <a:t>필터 영역에 필드를</a:t>
            </a:r>
            <a:r>
              <a:rPr kumimoji="0" lang="ko-KR" altLang="en-US" sz="3000" spc="-14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pc="-180">
                <a:effectLst/>
                <a:latin typeface="맑은 고딕" pitchFamily="50" charset="-127"/>
                <a:ea typeface="맑은 고딕" pitchFamily="50" charset="-127"/>
              </a:rPr>
              <a:t>추가하지 않고도 </a:t>
            </a:r>
            <a:r>
              <a:rPr kumimoji="0" lang="ko-KR" altLang="en-US" sz="3000" spc="-180" smtClean="0">
                <a:effectLst/>
                <a:latin typeface="맑은 고딕" pitchFamily="50" charset="-127"/>
                <a:ea typeface="맑은 고딕" pitchFamily="50" charset="-127"/>
              </a:rPr>
              <a:t>보고서 요약</a:t>
            </a:r>
            <a:r>
              <a:rPr kumimoji="0" lang="en-US" altLang="ko-KR" sz="3000" spc="-180" smtClean="0">
                <a:effectLst/>
                <a:latin typeface="맑은 고딕" pitchFamily="50" charset="-127"/>
                <a:ea typeface="맑은 고딕" pitchFamily="50" charset="-127"/>
              </a:rPr>
              <a:t>      </a:t>
            </a:r>
            <a:r>
              <a:rPr kumimoji="0" lang="ko-KR" altLang="en-US" sz="3000" spc="-180" smtClean="0">
                <a:effectLst/>
                <a:latin typeface="맑은 고딕" pitchFamily="50" charset="-127"/>
                <a:ea typeface="맑은 고딕" pitchFamily="50" charset="-127"/>
              </a:rPr>
              <a:t>보고서가 </a:t>
            </a:r>
            <a:r>
              <a:rPr kumimoji="0" lang="ko-KR" altLang="en-US" sz="3000" spc="-180">
                <a:effectLst/>
                <a:latin typeface="맑은 고딕" pitchFamily="50" charset="-127"/>
                <a:ea typeface="맑은 고딕" pitchFamily="50" charset="-127"/>
              </a:rPr>
              <a:t>한 시</a:t>
            </a:r>
            <a:r>
              <a:rPr kumimoji="0" lang="ko-KR" altLang="en-US" sz="3000" spc="-140">
                <a:effectLst/>
                <a:latin typeface="맑은 고딕" pitchFamily="50" charset="-127"/>
                <a:ea typeface="맑은 고딕" pitchFamily="50" charset="-127"/>
              </a:rPr>
              <a:t>트에 </a:t>
            </a:r>
            <a:r>
              <a:rPr kumimoji="0" lang="en-US" altLang="ko-KR" sz="3000" spc="-140">
                <a:effectLst/>
                <a:latin typeface="맑은 고딕" pitchFamily="50" charset="-127"/>
                <a:ea typeface="맑은 고딕" pitchFamily="50" charset="-127"/>
              </a:rPr>
              <a:t>2</a:t>
            </a:r>
            <a:r>
              <a:rPr kumimoji="0" lang="ko-KR" altLang="en-US" sz="3000" spc="-140">
                <a:effectLst/>
                <a:latin typeface="맑은 고딕" pitchFamily="50" charset="-127"/>
                <a:ea typeface="맑은 고딕" pitchFamily="50" charset="-127"/>
              </a:rPr>
              <a:t>개 이상 작성되어 있을 때 두 보고서를 모</a:t>
            </a:r>
            <a:r>
              <a:rPr kumimoji="0" lang="ko-KR" altLang="en-US" sz="3000" spc="-160">
                <a:effectLst/>
                <a:latin typeface="맑은 고딕" pitchFamily="50" charset="-127"/>
                <a:ea typeface="맑은 고딕" pitchFamily="50" charset="-127"/>
              </a:rPr>
              <a:t>두 관리할 수 있는 필터 기능으로 사용하면 </a:t>
            </a:r>
            <a:r>
              <a:rPr kumimoji="0" lang="ko-KR" altLang="en-US" sz="3000" spc="-160" smtClean="0">
                <a:effectLst/>
                <a:latin typeface="맑은 고딕" pitchFamily="50" charset="-127"/>
                <a:ea typeface="맑은 고딕" pitchFamily="50" charset="-127"/>
              </a:rPr>
              <a:t>편리</a:t>
            </a:r>
            <a:endParaRPr kumimoji="0" lang="en-US" altLang="ko-KR" sz="3000" spc="-16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21" name="줄무늬가 있는 오른쪽 화살표 20"/>
          <p:cNvSpPr/>
          <p:nvPr/>
        </p:nvSpPr>
        <p:spPr>
          <a:xfrm>
            <a:off x="3518168" y="2319067"/>
            <a:ext cx="540000" cy="360000"/>
          </a:xfrm>
          <a:prstGeom prst="stripedRightArrow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2" name="줄무늬가 있는 오른쪽 화살표 21"/>
          <p:cNvSpPr/>
          <p:nvPr/>
        </p:nvSpPr>
        <p:spPr>
          <a:xfrm>
            <a:off x="5409201" y="2852936"/>
            <a:ext cx="540000" cy="360000"/>
          </a:xfrm>
          <a:prstGeom prst="stripedRightArrow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492480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0" name="직사각형 19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3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12" name="모서리가 둥근 직사각형 11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235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8" name="텍스트 개체 틀 7"/>
          <p:cNvSpPr txBox="1">
            <a:spLocks/>
          </p:cNvSpPr>
          <p:nvPr/>
        </p:nvSpPr>
        <p:spPr>
          <a:xfrm>
            <a:off x="557840" y="1772816"/>
            <a:ext cx="1749197" cy="584775"/>
          </a:xfrm>
          <a:prstGeom prst="rect">
            <a:avLst/>
          </a:prstGeom>
          <a:solidFill>
            <a:srgbClr val="04B5A2"/>
          </a:solidFill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따라하기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1" name="텍스트 개체 틀 7"/>
          <p:cNvSpPr txBox="1">
            <a:spLocks/>
          </p:cNvSpPr>
          <p:nvPr/>
        </p:nvSpPr>
        <p:spPr>
          <a:xfrm>
            <a:off x="611560" y="2492896"/>
            <a:ext cx="7848872" cy="2657138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401638" indent="-401638" eaLnBrk="0" hangingPunct="0">
              <a:lnSpc>
                <a:spcPts val="4000"/>
              </a:lnSpc>
              <a:spcBef>
                <a:spcPts val="0"/>
              </a:spcBef>
            </a:pPr>
            <a:r>
              <a:rPr kumimoji="0" lang="en-US" altLang="ko-KR" sz="3000" b="1" spc="-100" smtClean="0">
                <a:solidFill>
                  <a:srgbClr val="F47828"/>
                </a:solidFill>
                <a:effectLst/>
                <a:latin typeface="맑은 고딕" pitchFamily="50" charset="-127"/>
                <a:ea typeface="맑은 고딕" pitchFamily="50" charset="-127"/>
              </a:rPr>
              <a:t>1.</a:t>
            </a:r>
            <a:r>
              <a:rPr kumimoji="0" lang="ko-KR" altLang="en-US" sz="3000" spc="-10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en-US" altLang="ko-KR" sz="3000" spc="-120" smtClean="0">
                <a:effectLst/>
                <a:latin typeface="맑은 고딕" pitchFamily="50" charset="-127"/>
                <a:ea typeface="맑은 고딕" pitchFamily="50" charset="-127"/>
              </a:rPr>
              <a:t>‘</a:t>
            </a:r>
            <a:r>
              <a:rPr kumimoji="0" lang="ko-KR" altLang="en-US" sz="3000" spc="-120" smtClean="0">
                <a:effectLst/>
                <a:latin typeface="맑은 고딕" pitchFamily="50" charset="-127"/>
                <a:ea typeface="맑은 고딕" pitchFamily="50" charset="-127"/>
              </a:rPr>
              <a:t>피벗보고서</a:t>
            </a:r>
            <a:r>
              <a:rPr kumimoji="0" lang="ko-KR" altLang="en-US" sz="3000" spc="-120">
                <a:effectLst/>
                <a:latin typeface="맑은 고딕" pitchFamily="50" charset="-127"/>
                <a:ea typeface="맑은 고딕" pitchFamily="50" charset="-127"/>
              </a:rPr>
              <a:t>’ 시트에서 왼쪽의 </a:t>
            </a:r>
            <a:r>
              <a:rPr kumimoji="0" lang="ko-KR" altLang="en-US" sz="3000" spc="-120" smtClean="0">
                <a:effectLst/>
                <a:latin typeface="맑은 고딕" pitchFamily="50" charset="-127"/>
                <a:ea typeface="맑은 고딕" pitchFamily="50" charset="-127"/>
              </a:rPr>
              <a:t>분류별</a:t>
            </a:r>
            <a:r>
              <a:rPr kumimoji="0" lang="en-US" altLang="ko-KR" sz="3000" spc="-120" smtClean="0">
                <a:effectLst/>
                <a:latin typeface="맑은 고딕" pitchFamily="50" charset="-127"/>
                <a:ea typeface="맑은 고딕" pitchFamily="50" charset="-127"/>
              </a:rPr>
              <a:t>/</a:t>
            </a:r>
            <a:r>
              <a:rPr kumimoji="0" lang="ko-KR" altLang="en-US" sz="3000" spc="-120" smtClean="0">
                <a:effectLst/>
                <a:latin typeface="맑은 고딕" pitchFamily="50" charset="-127"/>
                <a:ea typeface="맑은 고딕" pitchFamily="50" charset="-127"/>
              </a:rPr>
              <a:t>분기별</a:t>
            </a:r>
            <a:r>
              <a:rPr kumimoji="0" lang="ko-KR" altLang="en-US" sz="3000" spc="-16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pc="-130">
                <a:effectLst/>
                <a:latin typeface="맑은 고딕" pitchFamily="50" charset="-127"/>
                <a:ea typeface="맑은 고딕" pitchFamily="50" charset="-127"/>
              </a:rPr>
              <a:t>피벗 테이블을 선택한 후 </a:t>
            </a:r>
            <a:r>
              <a:rPr kumimoji="0" lang="en-US" altLang="ko-KR" sz="3000" spc="-13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ko-KR" altLang="en-US" sz="3000" spc="-130">
                <a:effectLst/>
                <a:latin typeface="맑은 고딕" pitchFamily="50" charset="-127"/>
                <a:ea typeface="맑은 고딕" pitchFamily="50" charset="-127"/>
              </a:rPr>
              <a:t>피벗 테이블 도구</a:t>
            </a:r>
            <a:r>
              <a:rPr kumimoji="0" lang="en-US" altLang="ko-KR" sz="3000" spc="-130" smtClean="0">
                <a:effectLst/>
                <a:latin typeface="맑은 고딕" pitchFamily="50" charset="-127"/>
                <a:ea typeface="맑은 고딕" pitchFamily="50" charset="-127"/>
              </a:rPr>
              <a:t>]-[</a:t>
            </a:r>
            <a:r>
              <a:rPr kumimoji="0" lang="ko-KR" altLang="en-US" sz="3000" spc="-160">
                <a:effectLst/>
                <a:latin typeface="맑은 고딕" pitchFamily="50" charset="-127"/>
                <a:ea typeface="맑은 고딕" pitchFamily="50" charset="-127"/>
              </a:rPr>
              <a:t>분석</a:t>
            </a:r>
            <a:r>
              <a:rPr kumimoji="0" lang="en-US" altLang="ko-KR" sz="3000" spc="-160"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3000" spc="-160" smtClean="0">
                <a:effectLst/>
                <a:latin typeface="맑은 고딕" pitchFamily="50" charset="-127"/>
                <a:ea typeface="맑은 고딕" pitchFamily="50" charset="-127"/>
              </a:rPr>
              <a:t>탭</a:t>
            </a:r>
            <a:r>
              <a:rPr kumimoji="0" lang="en-US" altLang="ko-KR" sz="3000" spc="-160" smtClean="0">
                <a:effectLst/>
                <a:latin typeface="맑은 고딕" pitchFamily="50" charset="-127"/>
                <a:ea typeface="맑은 고딕" pitchFamily="50" charset="-127"/>
              </a:rPr>
              <a:t>-[</a:t>
            </a:r>
            <a:r>
              <a:rPr kumimoji="0" lang="ko-KR" altLang="en-US" sz="3000" spc="-160">
                <a:effectLst/>
                <a:latin typeface="맑은 고딕" pitchFamily="50" charset="-127"/>
                <a:ea typeface="맑은 고딕" pitchFamily="50" charset="-127"/>
              </a:rPr>
              <a:t>필터</a:t>
            </a:r>
            <a:r>
              <a:rPr kumimoji="0" lang="en-US" altLang="ko-KR" sz="3000" spc="-160"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3000" spc="-160" smtClean="0">
                <a:effectLst/>
                <a:latin typeface="맑은 고딕" pitchFamily="50" charset="-127"/>
                <a:ea typeface="맑은 고딕" pitchFamily="50" charset="-127"/>
              </a:rPr>
              <a:t>그룹</a:t>
            </a:r>
            <a:r>
              <a:rPr kumimoji="0" lang="en-US" altLang="ko-KR" sz="3000" spc="-160" smtClean="0">
                <a:effectLst/>
                <a:latin typeface="맑은 고딕" pitchFamily="50" charset="-127"/>
                <a:ea typeface="맑은 고딕" pitchFamily="50" charset="-127"/>
              </a:rPr>
              <a:t>-[</a:t>
            </a:r>
            <a:r>
              <a:rPr kumimoji="0" lang="ko-KR" altLang="en-US" sz="3000" spc="-160">
                <a:effectLst/>
                <a:latin typeface="맑은 고딕" pitchFamily="50" charset="-127"/>
                <a:ea typeface="맑은 고딕" pitchFamily="50" charset="-127"/>
              </a:rPr>
              <a:t>슬라이서 삽입</a:t>
            </a:r>
            <a:r>
              <a:rPr kumimoji="0" lang="en-US" altLang="ko-KR" sz="3000" spc="-160" smtClean="0">
                <a:effectLst/>
                <a:latin typeface="맑은 고딕" pitchFamily="50" charset="-127"/>
                <a:ea typeface="맑은 고딕" pitchFamily="50" charset="-127"/>
              </a:rPr>
              <a:t>]</a:t>
            </a:r>
            <a:br>
              <a:rPr kumimoji="0" lang="en-US" altLang="ko-KR" sz="3000" spc="-160" smtClean="0">
                <a:effectLst/>
                <a:latin typeface="맑은 고딕" pitchFamily="50" charset="-127"/>
                <a:ea typeface="맑은 고딕" pitchFamily="50" charset="-127"/>
              </a:rPr>
            </a:br>
            <a:r>
              <a:rPr kumimoji="0" lang="en-US" altLang="ko-KR" sz="3000" spc="-160" smtClean="0">
                <a:effectLst/>
                <a:latin typeface="맑은 고딕" pitchFamily="50" charset="-127"/>
                <a:ea typeface="맑은 고딕" pitchFamily="50" charset="-127"/>
              </a:rPr>
              <a:t>(     )      [</a:t>
            </a:r>
            <a:r>
              <a:rPr kumimoji="0" lang="ko-KR" altLang="en-US" sz="3000" spc="-160">
                <a:effectLst/>
                <a:latin typeface="맑은 고딕" pitchFamily="50" charset="-127"/>
                <a:ea typeface="맑은 고딕" pitchFamily="50" charset="-127"/>
              </a:rPr>
              <a:t>슬라이서 삽입</a:t>
            </a:r>
            <a:r>
              <a:rPr kumimoji="0" lang="en-US" altLang="ko-KR" sz="3000" spc="-160"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3000" spc="-160">
                <a:effectLst/>
                <a:latin typeface="맑은 고딕" pitchFamily="50" charset="-127"/>
                <a:ea typeface="맑은 고딕" pitchFamily="50" charset="-127"/>
              </a:rPr>
              <a:t>대화 </a:t>
            </a:r>
            <a:r>
              <a:rPr kumimoji="0" lang="ko-KR" altLang="en-US" sz="3000" spc="-160" smtClean="0">
                <a:effectLst/>
                <a:latin typeface="맑은 고딕" pitchFamily="50" charset="-127"/>
                <a:ea typeface="맑은 고딕" pitchFamily="50" charset="-127"/>
              </a:rPr>
              <a:t>상자에</a:t>
            </a:r>
            <a:r>
              <a:rPr kumimoji="0" lang="en-US" altLang="ko-KR" sz="3000" spc="-160" smtClean="0">
                <a:effectLst/>
                <a:latin typeface="맑은 고딕" pitchFamily="50" charset="-127"/>
                <a:ea typeface="맑은 고딕" pitchFamily="50" charset="-127"/>
              </a:rPr>
              <a:t/>
            </a:r>
            <a:br>
              <a:rPr kumimoji="0" lang="en-US" altLang="ko-KR" sz="3000" spc="-160" smtClean="0">
                <a:effectLst/>
                <a:latin typeface="맑은 고딕" pitchFamily="50" charset="-127"/>
                <a:ea typeface="맑은 고딕" pitchFamily="50" charset="-127"/>
              </a:rPr>
            </a:br>
            <a:r>
              <a:rPr kumimoji="0" lang="ko-KR" altLang="en-US" sz="3000" spc="-160" smtClean="0">
                <a:effectLst/>
                <a:latin typeface="맑은 고딕" pitchFamily="50" charset="-127"/>
                <a:ea typeface="맑은 고딕" pitchFamily="50" charset="-127"/>
              </a:rPr>
              <a:t>서 </a:t>
            </a:r>
            <a:r>
              <a:rPr kumimoji="0" lang="ko-KR" altLang="en-US" sz="3000" spc="-160">
                <a:effectLst/>
                <a:latin typeface="맑은 고딕" pitchFamily="50" charset="-127"/>
                <a:ea typeface="맑은 고딕" pitchFamily="50" charset="-127"/>
              </a:rPr>
              <a:t>‘사업부’에 체크 </a:t>
            </a:r>
            <a:r>
              <a:rPr kumimoji="0" lang="ko-KR" altLang="en-US" sz="3000" spc="-160" smtClean="0">
                <a:effectLst/>
                <a:latin typeface="맑은 고딕" pitchFamily="50" charset="-127"/>
                <a:ea typeface="맑은 고딕" pitchFamily="50" charset="-127"/>
              </a:rPr>
              <a:t>표시</a:t>
            </a:r>
            <a:endParaRPr kumimoji="0" lang="en-US" altLang="ko-KR" sz="3000" spc="-16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4" name="텍스트 개체 틀 7"/>
          <p:cNvSpPr txBox="1">
            <a:spLocks/>
          </p:cNvSpPr>
          <p:nvPr/>
        </p:nvSpPr>
        <p:spPr>
          <a:xfrm>
            <a:off x="1115616" y="1067192"/>
            <a:ext cx="5128327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슬라이서로 보고서 연결하기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6" name="줄무늬가 있는 오른쪽 화살표 15"/>
          <p:cNvSpPr/>
          <p:nvPr/>
        </p:nvSpPr>
        <p:spPr>
          <a:xfrm>
            <a:off x="1943136" y="4130404"/>
            <a:ext cx="540000" cy="360000"/>
          </a:xfrm>
          <a:prstGeom prst="stripedRightArrow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" name="모서리가 둥근 직사각형 17"/>
          <p:cNvSpPr/>
          <p:nvPr/>
        </p:nvSpPr>
        <p:spPr>
          <a:xfrm>
            <a:off x="179512" y="142852"/>
            <a:ext cx="7968848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03 </a:t>
            </a:r>
            <a:r>
              <a:rPr lang="ko-KR" altLang="en-US" spc="-250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피벗</a:t>
            </a:r>
            <a:r>
              <a:rPr lang="en-US" altLang="ko-KR" spc="-250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 </a:t>
            </a:r>
            <a:r>
              <a:rPr lang="ko-KR" altLang="en-US" spc="-250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테이블로 요약 보고서 작성하기</a:t>
            </a:r>
            <a:endParaRPr lang="en-US" altLang="ko-KR" spc="-250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pic>
        <p:nvPicPr>
          <p:cNvPr id="3" name="그림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1640" y="4077072"/>
            <a:ext cx="360000" cy="466665"/>
          </a:xfrm>
          <a:prstGeom prst="rect">
            <a:avLst/>
          </a:prstGeom>
          <a:ln w="0">
            <a:solidFill>
              <a:schemeClr val="tx1"/>
            </a:solidFill>
          </a:ln>
        </p:spPr>
      </p:pic>
      <p:pic>
        <p:nvPicPr>
          <p:cNvPr id="13" name="그림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67803" y="3573016"/>
            <a:ext cx="1692000" cy="3169824"/>
          </a:xfrm>
          <a:prstGeom prst="rect">
            <a:avLst/>
          </a:prstGeom>
        </p:spPr>
      </p:pic>
      <p:sp>
        <p:nvSpPr>
          <p:cNvPr id="15" name="직사각형 14"/>
          <p:cNvSpPr/>
          <p:nvPr/>
        </p:nvSpPr>
        <p:spPr>
          <a:xfrm>
            <a:off x="7218008" y="3887260"/>
            <a:ext cx="540000" cy="180000"/>
          </a:xfrm>
          <a:prstGeom prst="rect">
            <a:avLst/>
          </a:prstGeom>
          <a:noFill/>
          <a:ln w="28575">
            <a:solidFill>
              <a:srgbClr val="EC008C"/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56665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0" name="직사각형 19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3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12" name="모서리가 둥근 직사각형 11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236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8" name="텍스트 개체 틀 7"/>
          <p:cNvSpPr txBox="1">
            <a:spLocks/>
          </p:cNvSpPr>
          <p:nvPr/>
        </p:nvSpPr>
        <p:spPr>
          <a:xfrm>
            <a:off x="557840" y="1772816"/>
            <a:ext cx="1749197" cy="584775"/>
          </a:xfrm>
          <a:prstGeom prst="rect">
            <a:avLst/>
          </a:prstGeom>
          <a:solidFill>
            <a:srgbClr val="04B5A2"/>
          </a:solidFill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따라하기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4" name="텍스트 개체 틀 7"/>
          <p:cNvSpPr txBox="1">
            <a:spLocks/>
          </p:cNvSpPr>
          <p:nvPr/>
        </p:nvSpPr>
        <p:spPr>
          <a:xfrm>
            <a:off x="1115616" y="1067192"/>
            <a:ext cx="5128327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슬라이서로 보고서 연결하기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8" name="모서리가 둥근 직사각형 17"/>
          <p:cNvSpPr/>
          <p:nvPr/>
        </p:nvSpPr>
        <p:spPr>
          <a:xfrm>
            <a:off x="179512" y="142852"/>
            <a:ext cx="7968848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03 </a:t>
            </a:r>
            <a:r>
              <a:rPr lang="ko-KR" altLang="en-US" spc="-250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피벗</a:t>
            </a:r>
            <a:r>
              <a:rPr lang="en-US" altLang="ko-KR" spc="-250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 </a:t>
            </a:r>
            <a:r>
              <a:rPr lang="ko-KR" altLang="en-US" spc="-250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테이블로 요약 보고서 작성하기</a:t>
            </a:r>
            <a:endParaRPr lang="en-US" altLang="ko-KR" spc="-250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3" name="텍스트 개체 틀 7"/>
          <p:cNvSpPr txBox="1">
            <a:spLocks/>
          </p:cNvSpPr>
          <p:nvPr/>
        </p:nvSpPr>
        <p:spPr>
          <a:xfrm>
            <a:off x="611560" y="2492896"/>
            <a:ext cx="7848872" cy="2144177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401638" indent="-401638" eaLnBrk="0" hangingPunct="0">
              <a:lnSpc>
                <a:spcPts val="4000"/>
              </a:lnSpc>
              <a:spcBef>
                <a:spcPts val="0"/>
              </a:spcBef>
            </a:pPr>
            <a:r>
              <a:rPr kumimoji="0" lang="en-US" altLang="ko-KR" sz="3000" b="1" spc="-100" smtClean="0">
                <a:solidFill>
                  <a:srgbClr val="F47828"/>
                </a:solidFill>
                <a:effectLst/>
                <a:latin typeface="맑은 고딕" pitchFamily="50" charset="-127"/>
                <a:ea typeface="맑은 고딕" pitchFamily="50" charset="-127"/>
              </a:rPr>
              <a:t>2.</a:t>
            </a:r>
            <a:r>
              <a:rPr kumimoji="0" lang="ko-KR" altLang="en-US" sz="3000" spc="-10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pc="-170" smtClean="0">
                <a:effectLst/>
                <a:latin typeface="맑은 고딕" pitchFamily="50" charset="-127"/>
                <a:ea typeface="맑은 고딕" pitchFamily="50" charset="-127"/>
              </a:rPr>
              <a:t>슬라이서를 </a:t>
            </a:r>
            <a:r>
              <a:rPr kumimoji="0" lang="en-US" altLang="ko-KR" sz="3000" spc="-170">
                <a:effectLst/>
                <a:latin typeface="맑은 고딕" pitchFamily="50" charset="-127"/>
                <a:ea typeface="맑은 고딕" pitchFamily="50" charset="-127"/>
              </a:rPr>
              <a:t>[A2] </a:t>
            </a:r>
            <a:r>
              <a:rPr kumimoji="0" lang="ko-KR" altLang="en-US" sz="3000" spc="-170">
                <a:effectLst/>
                <a:latin typeface="맑은 고딕" pitchFamily="50" charset="-127"/>
                <a:ea typeface="맑은 고딕" pitchFamily="50" charset="-127"/>
              </a:rPr>
              <a:t>셀로 드래그하여 </a:t>
            </a:r>
            <a:r>
              <a:rPr kumimoji="0" lang="ko-KR" altLang="en-US" sz="3000" spc="-170" smtClean="0">
                <a:effectLst/>
                <a:latin typeface="맑은 고딕" pitchFamily="50" charset="-127"/>
                <a:ea typeface="맑은 고딕" pitchFamily="50" charset="-127"/>
              </a:rPr>
              <a:t>이동      </a:t>
            </a:r>
            <a:r>
              <a:rPr kumimoji="0" lang="en-US" altLang="ko-KR" sz="3000" spc="-17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ko-KR" altLang="en-US" sz="3000" spc="-170">
                <a:effectLst/>
                <a:latin typeface="맑은 고딕" pitchFamily="50" charset="-127"/>
                <a:ea typeface="맑은 고딕" pitchFamily="50" charset="-127"/>
              </a:rPr>
              <a:t>슬</a:t>
            </a:r>
            <a:r>
              <a:rPr kumimoji="0" lang="ko-KR" altLang="en-US" sz="3000" spc="-140">
                <a:effectLst/>
                <a:latin typeface="맑은 고딕" pitchFamily="50" charset="-127"/>
                <a:ea typeface="맑은 고딕" pitchFamily="50" charset="-127"/>
              </a:rPr>
              <a:t>라이서 도구</a:t>
            </a:r>
            <a:r>
              <a:rPr kumimoji="0" lang="en-US" altLang="ko-KR" sz="3000" spc="-140" smtClean="0">
                <a:effectLst/>
                <a:latin typeface="맑은 고딕" pitchFamily="50" charset="-127"/>
                <a:ea typeface="맑은 고딕" pitchFamily="50" charset="-127"/>
              </a:rPr>
              <a:t>]-[</a:t>
            </a:r>
            <a:r>
              <a:rPr kumimoji="0" lang="ko-KR" altLang="en-US" sz="3000" spc="-140">
                <a:effectLst/>
                <a:latin typeface="맑은 고딕" pitchFamily="50" charset="-127"/>
                <a:ea typeface="맑은 고딕" pitchFamily="50" charset="-127"/>
              </a:rPr>
              <a:t>옵션</a:t>
            </a:r>
            <a:r>
              <a:rPr kumimoji="0" lang="en-US" altLang="ko-KR" sz="3000" spc="-140"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3000" spc="-140" smtClean="0">
                <a:effectLst/>
                <a:latin typeface="맑은 고딕" pitchFamily="50" charset="-127"/>
                <a:ea typeface="맑은 고딕" pitchFamily="50" charset="-127"/>
              </a:rPr>
              <a:t>탭</a:t>
            </a:r>
            <a:r>
              <a:rPr kumimoji="0" lang="en-US" altLang="ko-KR" sz="3000" spc="-140" smtClean="0">
                <a:effectLst/>
                <a:latin typeface="맑은 고딕" pitchFamily="50" charset="-127"/>
                <a:ea typeface="맑은 고딕" pitchFamily="50" charset="-127"/>
              </a:rPr>
              <a:t>-[</a:t>
            </a:r>
            <a:r>
              <a:rPr kumimoji="0" lang="ko-KR" altLang="en-US" sz="3000" spc="-140">
                <a:effectLst/>
                <a:latin typeface="맑은 고딕" pitchFamily="50" charset="-127"/>
                <a:ea typeface="맑은 고딕" pitchFamily="50" charset="-127"/>
              </a:rPr>
              <a:t>단추</a:t>
            </a:r>
            <a:r>
              <a:rPr kumimoji="0" lang="en-US" altLang="ko-KR" sz="3000" spc="-140"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3000" spc="-140">
                <a:effectLst/>
                <a:latin typeface="맑은 고딕" pitchFamily="50" charset="-127"/>
                <a:ea typeface="맑은 고딕" pitchFamily="50" charset="-127"/>
              </a:rPr>
              <a:t>그룹에서 </a:t>
            </a:r>
            <a:r>
              <a:rPr kumimoji="0" lang="en-US" altLang="ko-KR" sz="3000" spc="-14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ko-KR" altLang="en-US" sz="3000" spc="-140">
                <a:effectLst/>
                <a:latin typeface="맑은 고딕" pitchFamily="50" charset="-127"/>
                <a:ea typeface="맑은 고딕" pitchFamily="50" charset="-127"/>
              </a:rPr>
              <a:t>열</a:t>
            </a:r>
            <a:r>
              <a:rPr kumimoji="0" lang="en-US" altLang="ko-KR" sz="3000" spc="-140">
                <a:effectLst/>
                <a:latin typeface="맑은 고딕" pitchFamily="50" charset="-127"/>
                <a:ea typeface="맑은 고딕" pitchFamily="50" charset="-127"/>
              </a:rPr>
              <a:t>]</a:t>
            </a:r>
            <a:r>
              <a:rPr kumimoji="0" lang="ko-KR" altLang="en-US" sz="3000" spc="-140">
                <a:effectLst/>
                <a:latin typeface="맑은 고딕" pitchFamily="50" charset="-127"/>
                <a:ea typeface="맑은 고딕" pitchFamily="50" charset="-127"/>
              </a:rPr>
              <a:t>의</a:t>
            </a:r>
            <a:r>
              <a:rPr kumimoji="0" lang="ko-KR" altLang="en-US" sz="3000" spc="-17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pc="-150">
                <a:effectLst/>
                <a:latin typeface="맑은 고딕" pitchFamily="50" charset="-127"/>
                <a:ea typeface="맑은 고딕" pitchFamily="50" charset="-127"/>
              </a:rPr>
              <a:t>개수를 ‘</a:t>
            </a:r>
            <a:r>
              <a:rPr kumimoji="0" lang="en-US" altLang="ko-KR" sz="3000" spc="-150">
                <a:effectLst/>
                <a:latin typeface="맑은 고딕" pitchFamily="50" charset="-127"/>
                <a:ea typeface="맑은 고딕" pitchFamily="50" charset="-127"/>
              </a:rPr>
              <a:t>6’</a:t>
            </a:r>
            <a:r>
              <a:rPr kumimoji="0" lang="ko-KR" altLang="en-US" sz="3000" spc="-150">
                <a:effectLst/>
                <a:latin typeface="맑은 고딕" pitchFamily="50" charset="-127"/>
                <a:ea typeface="맑은 고딕" pitchFamily="50" charset="-127"/>
              </a:rPr>
              <a:t>으로 </a:t>
            </a:r>
            <a:r>
              <a:rPr kumimoji="0" lang="ko-KR" altLang="en-US" sz="3000" spc="-150" smtClean="0">
                <a:effectLst/>
                <a:latin typeface="맑은 고딕" pitchFamily="50" charset="-127"/>
                <a:ea typeface="맑은 고딕" pitchFamily="50" charset="-127"/>
              </a:rPr>
              <a:t>설정      크기를 </a:t>
            </a:r>
            <a:r>
              <a:rPr kumimoji="0" lang="ko-KR" altLang="en-US" sz="3000" spc="-150">
                <a:effectLst/>
                <a:latin typeface="맑은 고딕" pitchFamily="50" charset="-127"/>
                <a:ea typeface="맑은 고딕" pitchFamily="50" charset="-127"/>
              </a:rPr>
              <a:t>조정하여 피벗</a:t>
            </a:r>
            <a:r>
              <a:rPr kumimoji="0" lang="ko-KR" altLang="en-US" sz="3000" spc="-170">
                <a:effectLst/>
                <a:latin typeface="맑은 고딕" pitchFamily="50" charset="-127"/>
                <a:ea typeface="맑은 고딕" pitchFamily="50" charset="-127"/>
              </a:rPr>
              <a:t> 테이블 위쪽에 </a:t>
            </a:r>
            <a:r>
              <a:rPr kumimoji="0" lang="ko-KR" altLang="en-US" sz="3000" spc="-170" smtClean="0">
                <a:effectLst/>
                <a:latin typeface="맑은 고딕" pitchFamily="50" charset="-127"/>
                <a:ea typeface="맑은 고딕" pitchFamily="50" charset="-127"/>
              </a:rPr>
              <a:t>배치</a:t>
            </a:r>
            <a:endParaRPr kumimoji="0" lang="en-US" altLang="ko-KR" sz="3000" spc="-17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5" name="줄무늬가 있는 오른쪽 화살표 14"/>
          <p:cNvSpPr/>
          <p:nvPr/>
        </p:nvSpPr>
        <p:spPr>
          <a:xfrm>
            <a:off x="7308304" y="2636912"/>
            <a:ext cx="540000" cy="360000"/>
          </a:xfrm>
          <a:prstGeom prst="stripedRightArrow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9" name="줄무늬가 있는 오른쪽 화살표 18"/>
          <p:cNvSpPr/>
          <p:nvPr/>
        </p:nvSpPr>
        <p:spPr>
          <a:xfrm>
            <a:off x="4275456" y="3609592"/>
            <a:ext cx="540000" cy="360000"/>
          </a:xfrm>
          <a:prstGeom prst="stripedRightArrow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752481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0" name="직사각형 19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3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12" name="모서리가 둥근 직사각형 11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236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8" name="텍스트 개체 틀 7"/>
          <p:cNvSpPr txBox="1">
            <a:spLocks/>
          </p:cNvSpPr>
          <p:nvPr/>
        </p:nvSpPr>
        <p:spPr>
          <a:xfrm>
            <a:off x="557840" y="1772816"/>
            <a:ext cx="1749197" cy="584775"/>
          </a:xfrm>
          <a:prstGeom prst="rect">
            <a:avLst/>
          </a:prstGeom>
          <a:solidFill>
            <a:srgbClr val="04B5A2"/>
          </a:solidFill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따라하기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4" name="텍스트 개체 틀 7"/>
          <p:cNvSpPr txBox="1">
            <a:spLocks/>
          </p:cNvSpPr>
          <p:nvPr/>
        </p:nvSpPr>
        <p:spPr>
          <a:xfrm>
            <a:off x="1115616" y="1067192"/>
            <a:ext cx="5128327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슬라이서로 보고서 연결하기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8" name="모서리가 둥근 직사각형 17"/>
          <p:cNvSpPr/>
          <p:nvPr/>
        </p:nvSpPr>
        <p:spPr>
          <a:xfrm>
            <a:off x="179512" y="142852"/>
            <a:ext cx="7968848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03 </a:t>
            </a:r>
            <a:r>
              <a:rPr lang="ko-KR" altLang="en-US" spc="-250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피벗</a:t>
            </a:r>
            <a:r>
              <a:rPr lang="en-US" altLang="ko-KR" spc="-250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 </a:t>
            </a:r>
            <a:r>
              <a:rPr lang="ko-KR" altLang="en-US" spc="-250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테이블로 요약 보고서 작성하기</a:t>
            </a:r>
            <a:endParaRPr lang="en-US" altLang="ko-KR" spc="-250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2000" y="2573615"/>
            <a:ext cx="7560000" cy="4122553"/>
          </a:xfrm>
          <a:prstGeom prst="rect">
            <a:avLst/>
          </a:prstGeom>
          <a:ln w="0">
            <a:solidFill>
              <a:schemeClr val="tx1"/>
            </a:solidFill>
          </a:ln>
        </p:spPr>
      </p:pic>
      <p:sp>
        <p:nvSpPr>
          <p:cNvPr id="16" name="직사각형 15"/>
          <p:cNvSpPr/>
          <p:nvPr/>
        </p:nvSpPr>
        <p:spPr>
          <a:xfrm>
            <a:off x="6318480" y="2889512"/>
            <a:ext cx="504000" cy="180000"/>
          </a:xfrm>
          <a:prstGeom prst="rect">
            <a:avLst/>
          </a:prstGeom>
          <a:noFill/>
          <a:ln w="28575">
            <a:solidFill>
              <a:srgbClr val="EC008C"/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224487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0" name="직사각형 19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3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12" name="모서리가 둥근 직사각형 11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236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8" name="텍스트 개체 틀 7"/>
          <p:cNvSpPr txBox="1">
            <a:spLocks/>
          </p:cNvSpPr>
          <p:nvPr/>
        </p:nvSpPr>
        <p:spPr>
          <a:xfrm>
            <a:off x="557840" y="1772816"/>
            <a:ext cx="1749197" cy="584775"/>
          </a:xfrm>
          <a:prstGeom prst="rect">
            <a:avLst/>
          </a:prstGeom>
          <a:solidFill>
            <a:srgbClr val="04B5A2"/>
          </a:solidFill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따라하기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4" name="텍스트 개체 틀 7"/>
          <p:cNvSpPr txBox="1">
            <a:spLocks/>
          </p:cNvSpPr>
          <p:nvPr/>
        </p:nvSpPr>
        <p:spPr>
          <a:xfrm>
            <a:off x="1115616" y="1067192"/>
            <a:ext cx="5128327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슬라이서로 보고서 연결하기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8" name="모서리가 둥근 직사각형 17"/>
          <p:cNvSpPr/>
          <p:nvPr/>
        </p:nvSpPr>
        <p:spPr>
          <a:xfrm>
            <a:off x="179512" y="142852"/>
            <a:ext cx="7968848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03 </a:t>
            </a:r>
            <a:r>
              <a:rPr lang="ko-KR" altLang="en-US" spc="-250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피벗</a:t>
            </a:r>
            <a:r>
              <a:rPr lang="en-US" altLang="ko-KR" spc="-250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 </a:t>
            </a:r>
            <a:r>
              <a:rPr lang="ko-KR" altLang="en-US" spc="-250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테이블로 요약 보고서 작성하기</a:t>
            </a:r>
            <a:endParaRPr lang="en-US" altLang="ko-KR" spc="-250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3" name="텍스트 개체 틀 7"/>
          <p:cNvSpPr txBox="1">
            <a:spLocks/>
          </p:cNvSpPr>
          <p:nvPr/>
        </p:nvSpPr>
        <p:spPr>
          <a:xfrm>
            <a:off x="611560" y="2492896"/>
            <a:ext cx="7848872" cy="1631216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401638" indent="-401638" eaLnBrk="0" hangingPunct="0">
              <a:lnSpc>
                <a:spcPts val="4000"/>
              </a:lnSpc>
              <a:spcBef>
                <a:spcPts val="0"/>
              </a:spcBef>
            </a:pPr>
            <a:r>
              <a:rPr kumimoji="0" lang="en-US" altLang="ko-KR" sz="3000" b="1" spc="-100" smtClean="0">
                <a:solidFill>
                  <a:srgbClr val="F47828"/>
                </a:solidFill>
                <a:effectLst/>
                <a:latin typeface="맑은 고딕" pitchFamily="50" charset="-127"/>
                <a:ea typeface="맑은 고딕" pitchFamily="50" charset="-127"/>
              </a:rPr>
              <a:t>3.</a:t>
            </a:r>
            <a:r>
              <a:rPr kumimoji="0" lang="ko-KR" altLang="en-US" sz="3000" spc="-10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en-US" altLang="ko-KR" sz="3000" spc="-220" smtClean="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ko-KR" altLang="en-US" sz="3000" spc="-220">
                <a:effectLst/>
                <a:latin typeface="맑은 고딕" pitchFamily="50" charset="-127"/>
                <a:ea typeface="맑은 고딕" pitchFamily="50" charset="-127"/>
              </a:rPr>
              <a:t>슬라이서 도구</a:t>
            </a:r>
            <a:r>
              <a:rPr kumimoji="0" lang="en-US" altLang="ko-KR" sz="3000" spc="-220" smtClean="0">
                <a:effectLst/>
                <a:latin typeface="맑은 고딕" pitchFamily="50" charset="-127"/>
                <a:ea typeface="맑은 고딕" pitchFamily="50" charset="-127"/>
              </a:rPr>
              <a:t>]-[</a:t>
            </a:r>
            <a:r>
              <a:rPr kumimoji="0" lang="ko-KR" altLang="en-US" sz="3000" spc="-220">
                <a:effectLst/>
                <a:latin typeface="맑은 고딕" pitchFamily="50" charset="-127"/>
                <a:ea typeface="맑은 고딕" pitchFamily="50" charset="-127"/>
              </a:rPr>
              <a:t>옵션</a:t>
            </a:r>
            <a:r>
              <a:rPr kumimoji="0" lang="en-US" altLang="ko-KR" sz="3000" spc="-220"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3000" spc="-220" smtClean="0">
                <a:effectLst/>
                <a:latin typeface="맑은 고딕" pitchFamily="50" charset="-127"/>
                <a:ea typeface="맑은 고딕" pitchFamily="50" charset="-127"/>
              </a:rPr>
              <a:t>탭</a:t>
            </a:r>
            <a:r>
              <a:rPr kumimoji="0" lang="en-US" altLang="ko-KR" sz="3000" spc="-220" smtClean="0">
                <a:effectLst/>
                <a:latin typeface="맑은 고딕" pitchFamily="50" charset="-127"/>
                <a:ea typeface="맑은 고딕" pitchFamily="50" charset="-127"/>
              </a:rPr>
              <a:t>-[</a:t>
            </a:r>
            <a:r>
              <a:rPr kumimoji="0" lang="ko-KR" altLang="en-US" sz="3000" spc="-220">
                <a:effectLst/>
                <a:latin typeface="맑은 고딕" pitchFamily="50" charset="-127"/>
                <a:ea typeface="맑은 고딕" pitchFamily="50" charset="-127"/>
              </a:rPr>
              <a:t>슬라이서 스타일</a:t>
            </a:r>
            <a:r>
              <a:rPr kumimoji="0" lang="en-US" altLang="ko-KR" sz="3000" spc="-220"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3000" spc="-220">
                <a:effectLst/>
                <a:latin typeface="맑은 고딕" pitchFamily="50" charset="-127"/>
                <a:ea typeface="맑은 고딕" pitchFamily="50" charset="-127"/>
              </a:rPr>
              <a:t>그</a:t>
            </a:r>
            <a:r>
              <a:rPr kumimoji="0" lang="ko-KR" altLang="en-US" sz="3000" spc="-160">
                <a:effectLst/>
                <a:latin typeface="맑은 고딕" pitchFamily="50" charset="-127"/>
                <a:ea typeface="맑은 고딕" pitchFamily="50" charset="-127"/>
              </a:rPr>
              <a:t>룹에서 </a:t>
            </a:r>
            <a:r>
              <a:rPr kumimoji="0" lang="en-US" altLang="ko-KR" sz="3000" spc="-16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ko-KR" altLang="en-US" sz="3000" spc="-160">
                <a:effectLst/>
                <a:latin typeface="맑은 고딕" pitchFamily="50" charset="-127"/>
                <a:ea typeface="맑은 고딕" pitchFamily="50" charset="-127"/>
              </a:rPr>
              <a:t>자세히</a:t>
            </a:r>
            <a:r>
              <a:rPr kumimoji="0" lang="en-US" altLang="ko-KR" sz="3000" spc="-160" smtClean="0">
                <a:effectLst/>
                <a:latin typeface="맑은 고딕" pitchFamily="50" charset="-127"/>
                <a:ea typeface="맑은 고딕" pitchFamily="50" charset="-127"/>
              </a:rPr>
              <a:t>](   )  </a:t>
            </a:r>
            <a:r>
              <a:rPr kumimoji="0" lang="ko-KR" altLang="en-US" sz="3000" spc="-160" smtClean="0">
                <a:effectLst/>
                <a:latin typeface="맑은 고딕" pitchFamily="50" charset="-127"/>
                <a:ea typeface="맑은 고딕" pitchFamily="50" charset="-127"/>
              </a:rPr>
              <a:t>    ‘</a:t>
            </a:r>
            <a:r>
              <a:rPr kumimoji="0" lang="ko-KR" altLang="en-US" sz="3000" spc="-160">
                <a:effectLst/>
                <a:latin typeface="맑은 고딕" pitchFamily="50" charset="-127"/>
                <a:ea typeface="맑은 고딕" pitchFamily="50" charset="-127"/>
              </a:rPr>
              <a:t>슬라이서 스타일 기타</a:t>
            </a:r>
            <a:r>
              <a:rPr kumimoji="0" lang="ko-KR" altLang="en-US" sz="3000" spc="-17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en-US" altLang="ko-KR" sz="3000" spc="-170" smtClean="0">
                <a:effectLst/>
                <a:latin typeface="맑은 고딕" pitchFamily="50" charset="-127"/>
                <a:ea typeface="맑은 고딕" pitchFamily="50" charset="-127"/>
              </a:rPr>
              <a:t>1’</a:t>
            </a:r>
            <a:r>
              <a:rPr kumimoji="0" lang="ko-KR" altLang="en-US" sz="3000" spc="-170" smtClean="0">
                <a:effectLst/>
                <a:latin typeface="맑은 고딕" pitchFamily="50" charset="-127"/>
                <a:ea typeface="맑은 고딕" pitchFamily="50" charset="-127"/>
              </a:rPr>
              <a:t> 선택</a:t>
            </a:r>
            <a:endParaRPr kumimoji="0" lang="en-US" altLang="ko-KR" sz="3000" spc="-17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9" name="줄무늬가 있는 오른쪽 화살표 18"/>
          <p:cNvSpPr/>
          <p:nvPr/>
        </p:nvSpPr>
        <p:spPr>
          <a:xfrm>
            <a:off x="4186792" y="3110216"/>
            <a:ext cx="540000" cy="360000"/>
          </a:xfrm>
          <a:prstGeom prst="stripedRightArrow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24604" y="3132785"/>
            <a:ext cx="288000" cy="384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326733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0" name="직사각형 19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3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12" name="모서리가 둥근 직사각형 11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236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8" name="텍스트 개체 틀 7"/>
          <p:cNvSpPr txBox="1">
            <a:spLocks/>
          </p:cNvSpPr>
          <p:nvPr/>
        </p:nvSpPr>
        <p:spPr>
          <a:xfrm>
            <a:off x="557840" y="1772816"/>
            <a:ext cx="1749197" cy="584775"/>
          </a:xfrm>
          <a:prstGeom prst="rect">
            <a:avLst/>
          </a:prstGeom>
          <a:solidFill>
            <a:srgbClr val="04B5A2"/>
          </a:solidFill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따라하기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4" name="텍스트 개체 틀 7"/>
          <p:cNvSpPr txBox="1">
            <a:spLocks/>
          </p:cNvSpPr>
          <p:nvPr/>
        </p:nvSpPr>
        <p:spPr>
          <a:xfrm>
            <a:off x="1115616" y="1067192"/>
            <a:ext cx="5128327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슬라이서로 보고서 연결하기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8" name="모서리가 둥근 직사각형 17"/>
          <p:cNvSpPr/>
          <p:nvPr/>
        </p:nvSpPr>
        <p:spPr>
          <a:xfrm>
            <a:off x="179512" y="142852"/>
            <a:ext cx="7968848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03 </a:t>
            </a:r>
            <a:r>
              <a:rPr lang="ko-KR" altLang="en-US" spc="-250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피벗</a:t>
            </a:r>
            <a:r>
              <a:rPr lang="en-US" altLang="ko-KR" spc="-250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 </a:t>
            </a:r>
            <a:r>
              <a:rPr lang="ko-KR" altLang="en-US" spc="-250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테이블로 요약 보고서 작성하기</a:t>
            </a:r>
            <a:endParaRPr lang="en-US" altLang="ko-KR" spc="-250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0853" y="2647464"/>
            <a:ext cx="7560000" cy="3661856"/>
          </a:xfrm>
          <a:prstGeom prst="rect">
            <a:avLst/>
          </a:prstGeom>
          <a:ln w="0">
            <a:solidFill>
              <a:schemeClr val="tx1"/>
            </a:solidFill>
          </a:ln>
        </p:spPr>
      </p:pic>
      <p:sp>
        <p:nvSpPr>
          <p:cNvPr id="15" name="직사각형 14"/>
          <p:cNvSpPr/>
          <p:nvPr/>
        </p:nvSpPr>
        <p:spPr>
          <a:xfrm>
            <a:off x="3491880" y="3140968"/>
            <a:ext cx="360000" cy="360000"/>
          </a:xfrm>
          <a:prstGeom prst="rect">
            <a:avLst/>
          </a:prstGeom>
          <a:noFill/>
          <a:ln w="28575">
            <a:solidFill>
              <a:srgbClr val="EC008C"/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487322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0" name="직사각형 19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3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12" name="모서리가 둥근 직사각형 11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237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8" name="텍스트 개체 틀 7"/>
          <p:cNvSpPr txBox="1">
            <a:spLocks/>
          </p:cNvSpPr>
          <p:nvPr/>
        </p:nvSpPr>
        <p:spPr>
          <a:xfrm>
            <a:off x="557840" y="1772816"/>
            <a:ext cx="1749197" cy="584775"/>
          </a:xfrm>
          <a:prstGeom prst="rect">
            <a:avLst/>
          </a:prstGeom>
          <a:solidFill>
            <a:srgbClr val="04B5A2"/>
          </a:solidFill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따라하기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4" name="텍스트 개체 틀 7"/>
          <p:cNvSpPr txBox="1">
            <a:spLocks/>
          </p:cNvSpPr>
          <p:nvPr/>
        </p:nvSpPr>
        <p:spPr>
          <a:xfrm>
            <a:off x="1115616" y="1067192"/>
            <a:ext cx="5128327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슬라이서로 보고서 연결하기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8" name="모서리가 둥근 직사각형 17"/>
          <p:cNvSpPr/>
          <p:nvPr/>
        </p:nvSpPr>
        <p:spPr>
          <a:xfrm>
            <a:off x="179512" y="142852"/>
            <a:ext cx="7968848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03 </a:t>
            </a:r>
            <a:r>
              <a:rPr lang="ko-KR" altLang="en-US" spc="-250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피벗</a:t>
            </a:r>
            <a:r>
              <a:rPr lang="en-US" altLang="ko-KR" spc="-250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 </a:t>
            </a:r>
            <a:r>
              <a:rPr lang="ko-KR" altLang="en-US" spc="-250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테이블로 요약 보고서 작성하기</a:t>
            </a:r>
            <a:endParaRPr lang="en-US" altLang="ko-KR" spc="-250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3" name="텍스트 개체 틀 7"/>
          <p:cNvSpPr txBox="1">
            <a:spLocks/>
          </p:cNvSpPr>
          <p:nvPr/>
        </p:nvSpPr>
        <p:spPr>
          <a:xfrm>
            <a:off x="611560" y="2492896"/>
            <a:ext cx="7848872" cy="1631216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401638" indent="-401638" eaLnBrk="0" hangingPunct="0">
              <a:lnSpc>
                <a:spcPts val="4000"/>
              </a:lnSpc>
              <a:spcBef>
                <a:spcPts val="0"/>
              </a:spcBef>
            </a:pPr>
            <a:r>
              <a:rPr kumimoji="0" lang="en-US" altLang="ko-KR" sz="3000" b="1" spc="-100" smtClean="0">
                <a:solidFill>
                  <a:srgbClr val="F47828"/>
                </a:solidFill>
                <a:effectLst/>
                <a:latin typeface="맑은 고딕" pitchFamily="50" charset="-127"/>
                <a:ea typeface="맑은 고딕" pitchFamily="50" charset="-127"/>
              </a:rPr>
              <a:t>4.</a:t>
            </a:r>
            <a:r>
              <a:rPr kumimoji="0" lang="en-US" altLang="ko-KR" sz="3000" spc="-22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en-US" altLang="ko-KR" sz="3000" spc="-140" smtClean="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ko-KR" altLang="en-US" sz="3000" spc="-140">
                <a:effectLst/>
                <a:latin typeface="맑은 고딕" pitchFamily="50" charset="-127"/>
                <a:ea typeface="맑은 고딕" pitchFamily="50" charset="-127"/>
              </a:rPr>
              <a:t>슬라이서 도구</a:t>
            </a:r>
            <a:r>
              <a:rPr kumimoji="0" lang="en-US" altLang="ko-KR" sz="3000" spc="-140" smtClean="0">
                <a:effectLst/>
                <a:latin typeface="맑은 고딕" pitchFamily="50" charset="-127"/>
                <a:ea typeface="맑은 고딕" pitchFamily="50" charset="-127"/>
              </a:rPr>
              <a:t>]-[</a:t>
            </a:r>
            <a:r>
              <a:rPr kumimoji="0" lang="ko-KR" altLang="en-US" sz="3000" spc="-140">
                <a:effectLst/>
                <a:latin typeface="맑은 고딕" pitchFamily="50" charset="-127"/>
                <a:ea typeface="맑은 고딕" pitchFamily="50" charset="-127"/>
              </a:rPr>
              <a:t>옵션</a:t>
            </a:r>
            <a:r>
              <a:rPr kumimoji="0" lang="en-US" altLang="ko-KR" sz="3000" spc="-140"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3000" spc="-140" smtClean="0">
                <a:effectLst/>
                <a:latin typeface="맑은 고딕" pitchFamily="50" charset="-127"/>
                <a:ea typeface="맑은 고딕" pitchFamily="50" charset="-127"/>
              </a:rPr>
              <a:t>탭</a:t>
            </a:r>
            <a:r>
              <a:rPr kumimoji="0" lang="en-US" altLang="ko-KR" sz="3000" spc="-140" smtClean="0">
                <a:effectLst/>
                <a:latin typeface="맑은 고딕" pitchFamily="50" charset="-127"/>
                <a:ea typeface="맑은 고딕" pitchFamily="50" charset="-127"/>
              </a:rPr>
              <a:t>-[</a:t>
            </a:r>
            <a:r>
              <a:rPr kumimoji="0" lang="ko-KR" altLang="en-US" sz="3000" spc="-140">
                <a:effectLst/>
                <a:latin typeface="맑은 고딕" pitchFamily="50" charset="-127"/>
                <a:ea typeface="맑은 고딕" pitchFamily="50" charset="-127"/>
              </a:rPr>
              <a:t>슬라이서</a:t>
            </a:r>
            <a:r>
              <a:rPr kumimoji="0" lang="en-US" altLang="ko-KR" sz="3000" spc="-140"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3000" spc="-140" smtClean="0">
                <a:effectLst/>
                <a:latin typeface="맑은 고딕" pitchFamily="50" charset="-127"/>
                <a:ea typeface="맑은 고딕" pitchFamily="50" charset="-127"/>
              </a:rPr>
              <a:t>그룹</a:t>
            </a:r>
            <a:r>
              <a:rPr kumimoji="0" lang="en-US" altLang="ko-KR" sz="3000" spc="-140" smtClean="0">
                <a:effectLst/>
                <a:latin typeface="맑은 고딕" pitchFamily="50" charset="-127"/>
                <a:ea typeface="맑은 고딕" pitchFamily="50" charset="-127"/>
              </a:rPr>
              <a:t>-[</a:t>
            </a:r>
            <a:r>
              <a:rPr kumimoji="0" lang="ko-KR" altLang="en-US" sz="3000" spc="-140">
                <a:effectLst/>
                <a:latin typeface="맑은 고딕" pitchFamily="50" charset="-127"/>
                <a:ea typeface="맑은 고딕" pitchFamily="50" charset="-127"/>
              </a:rPr>
              <a:t>보</a:t>
            </a:r>
            <a:r>
              <a:rPr kumimoji="0" lang="ko-KR" altLang="en-US" sz="3000" spc="-200">
                <a:effectLst/>
                <a:latin typeface="맑은 고딕" pitchFamily="50" charset="-127"/>
                <a:ea typeface="맑은 고딕" pitchFamily="50" charset="-127"/>
              </a:rPr>
              <a:t>고서 연결</a:t>
            </a:r>
            <a:r>
              <a:rPr kumimoji="0" lang="en-US" altLang="ko-KR" sz="3000" spc="-200" smtClean="0">
                <a:effectLst/>
                <a:latin typeface="맑은 고딕" pitchFamily="50" charset="-127"/>
                <a:ea typeface="맑은 고딕" pitchFamily="50" charset="-127"/>
              </a:rPr>
              <a:t>](     )       [</a:t>
            </a:r>
            <a:r>
              <a:rPr kumimoji="0" lang="ko-KR" altLang="en-US" sz="3000" spc="-200">
                <a:effectLst/>
                <a:latin typeface="맑은 고딕" pitchFamily="50" charset="-127"/>
                <a:ea typeface="맑은 고딕" pitchFamily="50" charset="-127"/>
              </a:rPr>
              <a:t>보고서 연결</a:t>
            </a:r>
            <a:r>
              <a:rPr kumimoji="0" lang="en-US" altLang="ko-KR" sz="3000" spc="-200">
                <a:effectLst/>
                <a:latin typeface="맑은 고딕" pitchFamily="50" charset="-127"/>
                <a:ea typeface="맑은 고딕" pitchFamily="50" charset="-127"/>
              </a:rPr>
              <a:t>(</a:t>
            </a:r>
            <a:r>
              <a:rPr kumimoji="0" lang="ko-KR" altLang="en-US" sz="3000" spc="-200">
                <a:effectLst/>
                <a:latin typeface="맑은 고딕" pitchFamily="50" charset="-127"/>
                <a:ea typeface="맑은 고딕" pitchFamily="50" charset="-127"/>
              </a:rPr>
              <a:t>사업부</a:t>
            </a:r>
            <a:r>
              <a:rPr kumimoji="0" lang="en-US" altLang="ko-KR" sz="3000" spc="-200">
                <a:effectLst/>
                <a:latin typeface="맑은 고딕" pitchFamily="50" charset="-127"/>
                <a:ea typeface="맑은 고딕" pitchFamily="50" charset="-127"/>
              </a:rPr>
              <a:t>)] </a:t>
            </a:r>
            <a:r>
              <a:rPr kumimoji="0" lang="ko-KR" altLang="en-US" sz="3000" spc="-200">
                <a:effectLst/>
                <a:latin typeface="맑은 고딕" pitchFamily="50" charset="-127"/>
                <a:ea typeface="맑은 고딕" pitchFamily="50" charset="-127"/>
              </a:rPr>
              <a:t>대화</a:t>
            </a:r>
            <a:r>
              <a:rPr kumimoji="0" lang="ko-KR" altLang="en-US" sz="3000" spc="-22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pc="-100">
                <a:effectLst/>
                <a:latin typeface="맑은 고딕" pitchFamily="50" charset="-127"/>
                <a:ea typeface="맑은 고딕" pitchFamily="50" charset="-127"/>
              </a:rPr>
              <a:t>상자가 나타나면 ‘피벗 테이블</a:t>
            </a:r>
            <a:r>
              <a:rPr kumimoji="0" lang="en-US" altLang="ko-KR" sz="3000" spc="-100">
                <a:effectLst/>
                <a:latin typeface="맑은 고딕" pitchFamily="50" charset="-127"/>
                <a:ea typeface="맑은 고딕" pitchFamily="50" charset="-127"/>
              </a:rPr>
              <a:t>2’</a:t>
            </a:r>
            <a:r>
              <a:rPr kumimoji="0" lang="ko-KR" altLang="en-US" sz="3000" spc="-100">
                <a:effectLst/>
                <a:latin typeface="맑은 고딕" pitchFamily="50" charset="-127"/>
                <a:ea typeface="맑은 고딕" pitchFamily="50" charset="-127"/>
              </a:rPr>
              <a:t>에 체크 </a:t>
            </a:r>
            <a:r>
              <a:rPr kumimoji="0" lang="ko-KR" altLang="en-US" sz="3000" spc="-100" smtClean="0">
                <a:effectLst/>
                <a:latin typeface="맑은 고딕" pitchFamily="50" charset="-127"/>
                <a:ea typeface="맑은 고딕" pitchFamily="50" charset="-127"/>
              </a:rPr>
              <a:t>표시</a:t>
            </a:r>
            <a:endParaRPr kumimoji="0" lang="en-US" altLang="ko-KR" sz="3000" spc="-10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9" name="줄무늬가 있는 오른쪽 화살표 18"/>
          <p:cNvSpPr/>
          <p:nvPr/>
        </p:nvSpPr>
        <p:spPr>
          <a:xfrm>
            <a:off x="3537088" y="3129443"/>
            <a:ext cx="540000" cy="360000"/>
          </a:xfrm>
          <a:prstGeom prst="stripedRightArrow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8960" y="2987264"/>
            <a:ext cx="360000" cy="586047"/>
          </a:xfrm>
          <a:prstGeom prst="rect">
            <a:avLst/>
          </a:prstGeom>
          <a:ln w="0">
            <a:solidFill>
              <a:schemeClr val="tx1"/>
            </a:solidFill>
          </a:ln>
        </p:spPr>
      </p:pic>
      <p:pic>
        <p:nvPicPr>
          <p:cNvPr id="3" name="그림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30166" y="4365105"/>
            <a:ext cx="3060000" cy="1872681"/>
          </a:xfrm>
          <a:prstGeom prst="rect">
            <a:avLst/>
          </a:prstGeom>
          <a:ln w="0">
            <a:solidFill>
              <a:schemeClr val="tx1"/>
            </a:solidFill>
          </a:ln>
        </p:spPr>
      </p:pic>
      <p:sp>
        <p:nvSpPr>
          <p:cNvPr id="15" name="직사각형 14"/>
          <p:cNvSpPr/>
          <p:nvPr/>
        </p:nvSpPr>
        <p:spPr>
          <a:xfrm>
            <a:off x="3025240" y="5295978"/>
            <a:ext cx="3060000" cy="288000"/>
          </a:xfrm>
          <a:prstGeom prst="rect">
            <a:avLst/>
          </a:prstGeom>
          <a:noFill/>
          <a:ln w="28575">
            <a:solidFill>
              <a:srgbClr val="EC008C"/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280361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1" name="텍스트 개체 틀 7"/>
          <p:cNvSpPr txBox="1">
            <a:spLocks/>
          </p:cNvSpPr>
          <p:nvPr/>
        </p:nvSpPr>
        <p:spPr>
          <a:xfrm>
            <a:off x="611560" y="1772816"/>
            <a:ext cx="7848872" cy="3323987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182563" indent="-182563">
              <a:lnSpc>
                <a:spcPts val="4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kumimoji="0" lang="ko-KR" altLang="en-US" sz="3000" spc="-260" smtClean="0">
                <a:effectLst/>
                <a:latin typeface="맑은 고딕" pitchFamily="50" charset="-127"/>
                <a:ea typeface="맑은 고딕" pitchFamily="50" charset="-127"/>
              </a:rPr>
              <a:t>대량의 </a:t>
            </a:r>
            <a:r>
              <a:rPr kumimoji="0" lang="ko-KR" altLang="en-US" sz="3000" spc="-260">
                <a:effectLst/>
                <a:latin typeface="맑은 고딕" pitchFamily="50" charset="-127"/>
                <a:ea typeface="맑은 고딕" pitchFamily="50" charset="-127"/>
              </a:rPr>
              <a:t>데이터를 빠르게 요약하고 다양하게 분석</a:t>
            </a:r>
            <a:r>
              <a:rPr kumimoji="0" lang="ko-KR" altLang="en-US" sz="3000" spc="-210">
                <a:effectLst/>
                <a:latin typeface="맑은 고딕" pitchFamily="50" charset="-127"/>
                <a:ea typeface="맑은 고딕" pitchFamily="50" charset="-127"/>
              </a:rPr>
              <a:t>하는 데 사용되는 엑셀의 가장 강력한 분석 </a:t>
            </a:r>
            <a:r>
              <a:rPr kumimoji="0" lang="ko-KR" altLang="en-US" sz="3000" spc="-210" smtClean="0">
                <a:effectLst/>
                <a:latin typeface="맑은 고딕" pitchFamily="50" charset="-127"/>
                <a:ea typeface="맑은 고딕" pitchFamily="50" charset="-127"/>
              </a:rPr>
              <a:t>도구</a:t>
            </a:r>
            <a:endParaRPr kumimoji="0" lang="en-US" altLang="ko-KR" sz="3000" spc="-210" smtClean="0">
              <a:effectLst/>
              <a:latin typeface="맑은 고딕" pitchFamily="50" charset="-127"/>
              <a:ea typeface="맑은 고딕" pitchFamily="50" charset="-127"/>
            </a:endParaRPr>
          </a:p>
          <a:p>
            <a:pPr marL="182563" indent="-182563">
              <a:lnSpc>
                <a:spcPts val="4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kumimoji="0" lang="ko-KR" altLang="en-US" sz="3000" spc="-180" smtClean="0">
                <a:effectLst/>
                <a:latin typeface="맑은 고딕" pitchFamily="50" charset="-127"/>
                <a:ea typeface="맑은 고딕" pitchFamily="50" charset="-127"/>
              </a:rPr>
              <a:t>피벗 </a:t>
            </a:r>
            <a:r>
              <a:rPr kumimoji="0" lang="ko-KR" altLang="en-US" sz="3000" spc="-180">
                <a:effectLst/>
                <a:latin typeface="맑은 고딕" pitchFamily="50" charset="-127"/>
                <a:ea typeface="맑은 고딕" pitchFamily="50" charset="-127"/>
              </a:rPr>
              <a:t>테이블 보고서는 작성이 쉬울 뿐만 아니라</a:t>
            </a:r>
            <a:r>
              <a:rPr kumimoji="0" lang="ko-KR" altLang="en-US" sz="3000" spc="-210">
                <a:effectLst/>
                <a:latin typeface="맑은 고딕" pitchFamily="50" charset="-127"/>
                <a:ea typeface="맑은 고딕" pitchFamily="50" charset="-127"/>
              </a:rPr>
              <a:t> 여러 가지 분석 보고서를 빠르게 </a:t>
            </a:r>
            <a:r>
              <a:rPr kumimoji="0" lang="ko-KR" altLang="en-US" sz="3000" spc="-210" smtClean="0">
                <a:effectLst/>
                <a:latin typeface="맑은 고딕" pitchFamily="50" charset="-127"/>
                <a:ea typeface="맑은 고딕" pitchFamily="50" charset="-127"/>
              </a:rPr>
              <a:t>작성</a:t>
            </a:r>
            <a:endParaRPr kumimoji="0" lang="en-US" altLang="ko-KR" sz="3000" spc="-210" smtClean="0">
              <a:effectLst/>
              <a:latin typeface="맑은 고딕" pitchFamily="50" charset="-127"/>
              <a:ea typeface="맑은 고딕" pitchFamily="50" charset="-127"/>
            </a:endParaRPr>
          </a:p>
          <a:p>
            <a:pPr marL="182563" indent="-182563">
              <a:lnSpc>
                <a:spcPts val="4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kumimoji="0" lang="ko-KR" altLang="en-US" sz="3000" spc="-260" smtClean="0">
                <a:effectLst/>
                <a:latin typeface="맑은 고딕" pitchFamily="50" charset="-127"/>
                <a:ea typeface="맑은 고딕" pitchFamily="50" charset="-127"/>
              </a:rPr>
              <a:t>슬라이서를 </a:t>
            </a:r>
            <a:r>
              <a:rPr kumimoji="0" lang="ko-KR" altLang="en-US" sz="3000" spc="-260">
                <a:effectLst/>
                <a:latin typeface="맑은 고딕" pitchFamily="50" charset="-127"/>
                <a:ea typeface="맑은 고딕" pitchFamily="50" charset="-127"/>
              </a:rPr>
              <a:t>추가하면 필터로 보고서를 관리할 수</a:t>
            </a:r>
            <a:r>
              <a:rPr kumimoji="0" lang="ko-KR" altLang="en-US" sz="3000" spc="-210">
                <a:effectLst/>
                <a:latin typeface="맑은 고딕" pitchFamily="50" charset="-127"/>
                <a:ea typeface="맑은 고딕" pitchFamily="50" charset="-127"/>
              </a:rPr>
              <a:t> 있어 더욱 훌륭한 보고서를 만들 수 </a:t>
            </a:r>
            <a:r>
              <a:rPr kumimoji="0" lang="ko-KR" altLang="en-US" sz="3000" spc="-210" smtClean="0">
                <a:effectLst/>
                <a:latin typeface="맑은 고딕" pitchFamily="50" charset="-127"/>
                <a:ea typeface="맑은 고딕" pitchFamily="50" charset="-127"/>
              </a:rPr>
              <a:t>있음</a:t>
            </a:r>
            <a:endParaRPr kumimoji="0" lang="en-US" altLang="ko-KR" sz="3000" spc="-18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0" name="모서리가 둥근 직사각형 9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228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grpSp>
        <p:nvGrpSpPr>
          <p:cNvPr id="12" name="그룹 23"/>
          <p:cNvGrpSpPr/>
          <p:nvPr/>
        </p:nvGrpSpPr>
        <p:grpSpPr>
          <a:xfrm>
            <a:off x="683568" y="1124744"/>
            <a:ext cx="2495118" cy="553998"/>
            <a:chOff x="755388" y="1700808"/>
            <a:chExt cx="2495118" cy="553998"/>
          </a:xfrm>
        </p:grpSpPr>
        <p:sp>
          <p:nvSpPr>
            <p:cNvPr id="13" name="TextBox 12"/>
            <p:cNvSpPr txBox="1"/>
            <p:nvPr/>
          </p:nvSpPr>
          <p:spPr>
            <a:xfrm>
              <a:off x="1007584" y="1700808"/>
              <a:ext cx="2242922" cy="5539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3000" b="1" smtClean="0">
                  <a:latin typeface="맑은 고딕" panose="020B0503020000020004" pitchFamily="50" charset="-127"/>
                  <a:ea typeface="맑은 고딕" panose="020B0503020000020004" pitchFamily="50" charset="-127"/>
                </a:rPr>
                <a:t>피벗 테이블</a:t>
              </a:r>
              <a:endParaRPr lang="ko-KR" altLang="en-US" sz="3000" b="1" dirty="0"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14" name="모서리가 둥근 직사각형 13"/>
            <p:cNvSpPr/>
            <p:nvPr/>
          </p:nvSpPr>
          <p:spPr>
            <a:xfrm>
              <a:off x="755388" y="1885195"/>
              <a:ext cx="216000" cy="216000"/>
            </a:xfrm>
            <a:prstGeom prst="roundRect">
              <a:avLst/>
            </a:prstGeom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800"/>
            </a:p>
          </p:txBody>
        </p:sp>
      </p:grpSp>
      <p:sp>
        <p:nvSpPr>
          <p:cNvPr id="9" name="모서리가 둥근 직사각형 8"/>
          <p:cNvSpPr/>
          <p:nvPr/>
        </p:nvSpPr>
        <p:spPr>
          <a:xfrm>
            <a:off x="179512" y="142852"/>
            <a:ext cx="7968848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03 </a:t>
            </a:r>
            <a:r>
              <a:rPr lang="ko-KR" altLang="en-US" spc="-250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피벗</a:t>
            </a:r>
            <a:r>
              <a:rPr lang="en-US" altLang="ko-KR" spc="-250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 </a:t>
            </a:r>
            <a:r>
              <a:rPr lang="ko-KR" altLang="en-US" spc="-250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테이블로 요약 보고서 작성하기</a:t>
            </a:r>
            <a:endParaRPr lang="en-US" altLang="ko-KR" spc="-250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419793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0" name="직사각형 19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3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12" name="모서리가 둥근 직사각형 11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237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8" name="텍스트 개체 틀 7"/>
          <p:cNvSpPr txBox="1">
            <a:spLocks/>
          </p:cNvSpPr>
          <p:nvPr/>
        </p:nvSpPr>
        <p:spPr>
          <a:xfrm>
            <a:off x="557840" y="1772816"/>
            <a:ext cx="1749197" cy="584775"/>
          </a:xfrm>
          <a:prstGeom prst="rect">
            <a:avLst/>
          </a:prstGeom>
          <a:solidFill>
            <a:srgbClr val="04B5A2"/>
          </a:solidFill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따라하기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4" name="텍스트 개체 틀 7"/>
          <p:cNvSpPr txBox="1">
            <a:spLocks/>
          </p:cNvSpPr>
          <p:nvPr/>
        </p:nvSpPr>
        <p:spPr>
          <a:xfrm>
            <a:off x="1115616" y="1067192"/>
            <a:ext cx="5128327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슬라이서로 보고서 연결하기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8" name="모서리가 둥근 직사각형 17"/>
          <p:cNvSpPr/>
          <p:nvPr/>
        </p:nvSpPr>
        <p:spPr>
          <a:xfrm>
            <a:off x="179512" y="142852"/>
            <a:ext cx="7968848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03 </a:t>
            </a:r>
            <a:r>
              <a:rPr lang="ko-KR" altLang="en-US" spc="-250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피벗</a:t>
            </a:r>
            <a:r>
              <a:rPr lang="en-US" altLang="ko-KR" spc="-250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 </a:t>
            </a:r>
            <a:r>
              <a:rPr lang="ko-KR" altLang="en-US" spc="-250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테이블로 요약 보고서 작성하기</a:t>
            </a:r>
            <a:endParaRPr lang="en-US" altLang="ko-KR" spc="-250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3" name="텍스트 개체 틀 7"/>
          <p:cNvSpPr txBox="1">
            <a:spLocks/>
          </p:cNvSpPr>
          <p:nvPr/>
        </p:nvSpPr>
        <p:spPr>
          <a:xfrm>
            <a:off x="611560" y="2492896"/>
            <a:ext cx="7848872" cy="1073884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401638" indent="-401638" eaLnBrk="0" hangingPunct="0">
              <a:lnSpc>
                <a:spcPts val="4000"/>
              </a:lnSpc>
              <a:spcBef>
                <a:spcPts val="0"/>
              </a:spcBef>
            </a:pPr>
            <a:r>
              <a:rPr kumimoji="0" lang="en-US" altLang="ko-KR" sz="3000" b="1" spc="-100" smtClean="0">
                <a:solidFill>
                  <a:srgbClr val="F47828"/>
                </a:solidFill>
                <a:effectLst/>
                <a:latin typeface="맑은 고딕" pitchFamily="50" charset="-127"/>
                <a:ea typeface="맑은 고딕" pitchFamily="50" charset="-127"/>
              </a:rPr>
              <a:t>5.</a:t>
            </a:r>
            <a:r>
              <a:rPr kumimoji="0" lang="en-US" altLang="ko-KR" sz="3000" spc="-22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pc="-170" smtClean="0">
                <a:effectLst/>
                <a:latin typeface="맑은 고딕" pitchFamily="50" charset="-127"/>
                <a:ea typeface="맑은 고딕" pitchFamily="50" charset="-127"/>
              </a:rPr>
              <a:t>슬라이서에서 </a:t>
            </a:r>
            <a:r>
              <a:rPr kumimoji="0" lang="ko-KR" altLang="en-US" sz="3000" spc="-170">
                <a:effectLst/>
                <a:latin typeface="맑은 고딕" pitchFamily="50" charset="-127"/>
                <a:ea typeface="맑은 고딕" pitchFamily="50" charset="-127"/>
              </a:rPr>
              <a:t>‘서울</a:t>
            </a:r>
            <a:r>
              <a:rPr kumimoji="0" lang="en-US" altLang="ko-KR" sz="3000" spc="-170">
                <a:effectLst/>
                <a:latin typeface="맑은 고딕" pitchFamily="50" charset="-127"/>
                <a:ea typeface="맑은 고딕" pitchFamily="50" charset="-127"/>
              </a:rPr>
              <a:t>1</a:t>
            </a:r>
            <a:r>
              <a:rPr kumimoji="0" lang="ko-KR" altLang="en-US" sz="3000" spc="-170">
                <a:effectLst/>
                <a:latin typeface="맑은 고딕" pitchFamily="50" charset="-127"/>
                <a:ea typeface="맑은 고딕" pitchFamily="50" charset="-127"/>
              </a:rPr>
              <a:t>사업부’를 선택하면 두 개</a:t>
            </a:r>
            <a:r>
              <a:rPr kumimoji="0" lang="ko-KR" altLang="en-US" sz="3000" spc="-100">
                <a:effectLst/>
                <a:latin typeface="맑은 고딕" pitchFamily="50" charset="-127"/>
                <a:ea typeface="맑은 고딕" pitchFamily="50" charset="-127"/>
              </a:rPr>
              <a:t>의 피벗 테이블 보고서가 모두 </a:t>
            </a:r>
            <a:r>
              <a:rPr kumimoji="0" lang="ko-KR" altLang="en-US" sz="3000" spc="-100" smtClean="0">
                <a:effectLst/>
                <a:latin typeface="맑은 고딕" pitchFamily="50" charset="-127"/>
                <a:ea typeface="맑은 고딕" pitchFamily="50" charset="-127"/>
              </a:rPr>
              <a:t>변경</a:t>
            </a:r>
            <a:endParaRPr kumimoji="0" lang="en-US" altLang="ko-KR" sz="3000" spc="-10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2320" y="3584453"/>
            <a:ext cx="5760000" cy="3132631"/>
          </a:xfrm>
          <a:prstGeom prst="rect">
            <a:avLst/>
          </a:prstGeom>
          <a:ln w="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7026723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0" name="텍스트 개체 틀 7"/>
          <p:cNvSpPr txBox="1">
            <a:spLocks/>
          </p:cNvSpPr>
          <p:nvPr/>
        </p:nvSpPr>
        <p:spPr>
          <a:xfrm>
            <a:off x="2051720" y="237806"/>
            <a:ext cx="4873450" cy="5232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anchor="ctr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lvl="0" indent="-284163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kumimoji="0" lang="ko-KR" altLang="en-US" sz="2800" b="1" i="0" strike="noStrike" kern="1200" cap="none" normalizeH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함초롬바탕" panose="02030604000101010101" pitchFamily="18" charset="-127"/>
              </a:rPr>
              <a:t>피벗 테이블에 이름 지정하기</a:t>
            </a:r>
            <a:endParaRPr kumimoji="0" lang="ko-KR" altLang="en-US" sz="2800" b="1" i="0" strike="noStrike" kern="1200" cap="none" normalizeH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맑은 고딕" panose="020B0503020000020004" pitchFamily="50" charset="-127"/>
              <a:ea typeface="맑은 고딕" panose="020B0503020000020004" pitchFamily="50" charset="-127"/>
              <a:cs typeface="함초롬바탕" panose="02030604000101010101" pitchFamily="18" charset="-127"/>
            </a:endParaRPr>
          </a:p>
        </p:txBody>
      </p:sp>
      <p:sp>
        <p:nvSpPr>
          <p:cNvPr id="7" name="직사각형 6"/>
          <p:cNvSpPr/>
          <p:nvPr/>
        </p:nvSpPr>
        <p:spPr>
          <a:xfrm>
            <a:off x="107505" y="244982"/>
            <a:ext cx="1872207" cy="51516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400" b="1" dirty="0" smtClean="0">
                <a:effectLst/>
                <a:latin typeface="+mj-ea"/>
                <a:ea typeface="+mj-ea"/>
              </a:rPr>
              <a:t>더 알아보기</a:t>
            </a:r>
            <a:endParaRPr lang="ko-KR" altLang="en-US" sz="2400" b="1" dirty="0">
              <a:effectLst/>
              <a:latin typeface="+mj-ea"/>
              <a:ea typeface="+mj-ea"/>
            </a:endParaRPr>
          </a:p>
        </p:txBody>
      </p:sp>
      <p:sp>
        <p:nvSpPr>
          <p:cNvPr id="8" name="모서리가 둥근 직사각형 7"/>
          <p:cNvSpPr/>
          <p:nvPr/>
        </p:nvSpPr>
        <p:spPr>
          <a:xfrm>
            <a:off x="440112" y="1197296"/>
            <a:ext cx="8280000" cy="5112024"/>
          </a:xfrm>
          <a:prstGeom prst="roundRect">
            <a:avLst>
              <a:gd name="adj" fmla="val 2001"/>
            </a:avLst>
          </a:prstGeom>
          <a:solidFill>
            <a:srgbClr val="DFEEC6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t"/>
          <a:lstStyle/>
          <a:p>
            <a:pPr>
              <a:lnSpc>
                <a:spcPts val="4000"/>
              </a:lnSpc>
              <a:spcBef>
                <a:spcPts val="600"/>
              </a:spcBef>
            </a:pPr>
            <a:r>
              <a:rPr lang="ko-KR" altLang="en-US" sz="3000" spc="-23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다양하고 </a:t>
            </a:r>
            <a:r>
              <a:rPr lang="ko-KR" altLang="en-US" sz="3000" spc="-23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복잡한 여러 피벗 테이블 보고서를 슬라이</a:t>
            </a:r>
            <a:r>
              <a:rPr lang="ko-KR" altLang="en-US" sz="3000" spc="-16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서에서 선택할 때 피벗 테이블 이름이 없으면 연결</a:t>
            </a:r>
            <a:r>
              <a:rPr lang="ko-KR" altLang="en-US" sz="3000" spc="-15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하고자 하는 보고서를 바로 선택하기 어렵다</a:t>
            </a:r>
            <a:r>
              <a:rPr lang="en-US" altLang="ko-KR" sz="3000" spc="-15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. </a:t>
            </a:r>
            <a:r>
              <a:rPr lang="ko-KR" altLang="en-US" sz="3000" spc="-15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이런</a:t>
            </a:r>
            <a:r>
              <a:rPr lang="ko-KR" altLang="en-US" sz="3000" spc="-19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 </a:t>
            </a:r>
            <a:r>
              <a:rPr lang="ko-KR" altLang="en-US" sz="3000" spc="-16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경우 표에 이름을 지정하는 것처럼 피벗 테이블 보</a:t>
            </a:r>
            <a:r>
              <a:rPr lang="ko-KR" altLang="en-US" sz="3000" spc="-19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고서에도 이름을 지정하면 편리하다</a:t>
            </a:r>
            <a:r>
              <a:rPr lang="en-US" altLang="ko-KR" sz="3000" spc="-19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.</a:t>
            </a:r>
            <a:r>
              <a:rPr lang="ko-KR" altLang="en-US" sz="3000" spc="-19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이름을 변경할 피벗 테이블을 선택한 후 </a:t>
            </a:r>
            <a:r>
              <a:rPr lang="en-US" altLang="ko-KR" sz="3000" spc="-19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[</a:t>
            </a:r>
            <a:r>
              <a:rPr lang="ko-KR" altLang="en-US" sz="3000" spc="-19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피벗 테이블 도구</a:t>
            </a:r>
            <a:r>
              <a:rPr lang="en-US" altLang="ko-KR" sz="3000" spc="-19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]-[</a:t>
            </a:r>
            <a:r>
              <a:rPr lang="ko-KR" altLang="en-US" sz="3000" spc="-19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분석</a:t>
            </a:r>
            <a:r>
              <a:rPr lang="en-US" altLang="ko-KR" sz="3000" spc="-19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] </a:t>
            </a:r>
            <a:r>
              <a:rPr lang="ko-KR" altLang="en-US" sz="3000" spc="-19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탭</a:t>
            </a:r>
            <a:r>
              <a:rPr lang="en-US" altLang="ko-KR" sz="3000" spc="-19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-[</a:t>
            </a:r>
            <a:r>
              <a:rPr lang="ko-KR" altLang="en-US" sz="3000" spc="-19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피벗 테이블</a:t>
            </a:r>
            <a:r>
              <a:rPr lang="en-US" altLang="ko-KR" sz="3000" spc="-19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] </a:t>
            </a:r>
            <a:r>
              <a:rPr lang="ko-KR" altLang="en-US" sz="3000" spc="-19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그룹</a:t>
            </a:r>
            <a:r>
              <a:rPr lang="en-US" altLang="ko-KR" sz="3000" spc="-19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-[</a:t>
            </a:r>
            <a:r>
              <a:rPr lang="ko-KR" altLang="en-US" sz="3000" spc="-19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피벗 테이블 이름</a:t>
            </a:r>
            <a:r>
              <a:rPr lang="en-US" altLang="ko-KR" sz="3000" spc="-19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]</a:t>
            </a:r>
            <a:r>
              <a:rPr lang="ko-KR" altLang="en-US" sz="3000" spc="-19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에 테이블 이름을 </a:t>
            </a:r>
            <a:r>
              <a:rPr lang="ko-KR" altLang="en-US" sz="3000" spc="-19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입력한다</a:t>
            </a:r>
            <a:r>
              <a:rPr lang="en-US" altLang="ko-KR" sz="3000" spc="-19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.</a:t>
            </a:r>
            <a:endParaRPr lang="en-US" altLang="ko-KR" sz="3000" spc="-190">
              <a:solidFill>
                <a:schemeClr val="tx1"/>
              </a:solidFill>
              <a:effectLst/>
              <a:latin typeface="맑은 고딕" panose="020B0503020000020004" pitchFamily="50" charset="-127"/>
            </a:endParaRPr>
          </a:p>
        </p:txBody>
      </p:sp>
      <p:sp>
        <p:nvSpPr>
          <p:cNvPr id="9" name="모서리가 둥근 직사각형 8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237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52120" y="4869160"/>
            <a:ext cx="2880000" cy="1383445"/>
          </a:xfrm>
          <a:prstGeom prst="rect">
            <a:avLst/>
          </a:prstGeom>
        </p:spPr>
      </p:pic>
      <p:sp>
        <p:nvSpPr>
          <p:cNvPr id="11" name="직사각형 10"/>
          <p:cNvSpPr/>
          <p:nvPr/>
        </p:nvSpPr>
        <p:spPr>
          <a:xfrm>
            <a:off x="5637256" y="5607560"/>
            <a:ext cx="936000" cy="288000"/>
          </a:xfrm>
          <a:prstGeom prst="rect">
            <a:avLst/>
          </a:prstGeom>
          <a:noFill/>
          <a:ln w="28575">
            <a:solidFill>
              <a:srgbClr val="EC008C"/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018949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직사각형 25"/>
          <p:cNvSpPr/>
          <p:nvPr/>
        </p:nvSpPr>
        <p:spPr>
          <a:xfrm>
            <a:off x="0" y="0"/>
            <a:ext cx="3286116" cy="6858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5" name="텍스트 개체 틀 7"/>
          <p:cNvSpPr txBox="1">
            <a:spLocks/>
          </p:cNvSpPr>
          <p:nvPr/>
        </p:nvSpPr>
        <p:spPr>
          <a:xfrm>
            <a:off x="4143372" y="1357298"/>
            <a:ext cx="1357322" cy="9233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414338" marR="0" lvl="0" indent="-414338" algn="l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altLang="ko-KR" sz="4000" b="0" i="0" u="none" strike="noStrike" kern="1200" cap="none" spc="-15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HY견고딕" pitchFamily="18" charset="-127"/>
                <a:ea typeface="HY견고딕" pitchFamily="18" charset="-127"/>
                <a:cs typeface="+mn-cs"/>
              </a:rPr>
              <a:t>1-1</a:t>
            </a:r>
          </a:p>
        </p:txBody>
      </p:sp>
      <p:sp>
        <p:nvSpPr>
          <p:cNvPr id="9" name="텍스트 개체 틀 7"/>
          <p:cNvSpPr txBox="1">
            <a:spLocks/>
          </p:cNvSpPr>
          <p:nvPr/>
        </p:nvSpPr>
        <p:spPr>
          <a:xfrm>
            <a:off x="611560" y="3429000"/>
            <a:ext cx="3312368" cy="1800200"/>
          </a:xfrm>
          <a:prstGeom prst="rect">
            <a:avLst/>
          </a:prstGeom>
        </p:spPr>
        <p:txBody>
          <a:bodyPr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algn="just">
              <a:buClr>
                <a:schemeClr val="accent1"/>
              </a:buClr>
              <a:buNone/>
            </a:pPr>
            <a:endParaRPr kumimoji="0" lang="en-US" altLang="ko-KR" sz="2400" spc="-70" dirty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563888" y="2006838"/>
            <a:ext cx="5328592" cy="286232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ko-KR" altLang="en-US" sz="7200" b="1" dirty="0" smtClean="0">
                <a:solidFill>
                  <a:schemeClr val="accent5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단원이 </a:t>
            </a:r>
            <a:endParaRPr lang="en-US" altLang="ko-KR" sz="7200" b="1" dirty="0" smtClean="0">
              <a:solidFill>
                <a:schemeClr val="accent5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r>
              <a:rPr lang="ko-KR" altLang="en-US" sz="7200" b="1" dirty="0" smtClean="0">
                <a:solidFill>
                  <a:schemeClr val="accent5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끝났습니다</a:t>
            </a:r>
            <a:r>
              <a:rPr lang="en-US" altLang="ko-KR" sz="7200" b="1" dirty="0" smtClean="0">
                <a:solidFill>
                  <a:schemeClr val="accent5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  <a:endParaRPr lang="ko-KR" altLang="en-US" sz="7200" b="1" dirty="0">
              <a:solidFill>
                <a:schemeClr val="accent5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0" name="모서리가 둥근 직사각형 9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228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9" name="모서리가 둥근 직사각형 8"/>
          <p:cNvSpPr/>
          <p:nvPr/>
        </p:nvSpPr>
        <p:spPr>
          <a:xfrm>
            <a:off x="179512" y="142852"/>
            <a:ext cx="7968848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03 </a:t>
            </a:r>
            <a:r>
              <a:rPr lang="ko-KR" altLang="en-US" spc="-250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피벗</a:t>
            </a:r>
            <a:r>
              <a:rPr lang="en-US" altLang="ko-KR" spc="-250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 </a:t>
            </a:r>
            <a:r>
              <a:rPr lang="ko-KR" altLang="en-US" spc="-250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테이블로 요약 보고서 작성하기</a:t>
            </a:r>
            <a:endParaRPr lang="en-US" altLang="ko-KR" spc="-250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pic>
        <p:nvPicPr>
          <p:cNvPr id="3" name="그림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80872" y="1092065"/>
            <a:ext cx="5400000" cy="55772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11391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0" name="직사각형 19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1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22" name="텍스트 개체 틀 7"/>
          <p:cNvSpPr txBox="1">
            <a:spLocks/>
          </p:cNvSpPr>
          <p:nvPr/>
        </p:nvSpPr>
        <p:spPr>
          <a:xfrm>
            <a:off x="1115616" y="1067192"/>
            <a:ext cx="6587060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분기별</a:t>
            </a:r>
            <a:r>
              <a:rPr kumimoji="0" lang="en-US" altLang="ko-KR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/</a:t>
            </a: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분류별 매출 보고서 작성하기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2" name="모서리가 둥근 직사각형 11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229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3" name="텍스트 개체 틀 7"/>
          <p:cNvSpPr txBox="1">
            <a:spLocks/>
          </p:cNvSpPr>
          <p:nvPr/>
        </p:nvSpPr>
        <p:spPr>
          <a:xfrm>
            <a:off x="611560" y="1719096"/>
            <a:ext cx="7848872" cy="1118255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>
              <a:lnSpc>
                <a:spcPts val="4000"/>
              </a:lnSpc>
              <a:spcBef>
                <a:spcPts val="0"/>
              </a:spcBef>
            </a:pPr>
            <a:r>
              <a:rPr kumimoji="0" lang="ko-KR" altLang="en-US" sz="3000" spc="-90" smtClean="0">
                <a:effectLst/>
                <a:latin typeface="맑은 고딕" pitchFamily="50" charset="-127"/>
                <a:ea typeface="맑은 고딕" pitchFamily="50" charset="-127"/>
              </a:rPr>
              <a:t>‘</a:t>
            </a:r>
            <a:r>
              <a:rPr kumimoji="0" lang="ko-KR" altLang="en-US" sz="3000" spc="-90">
                <a:effectLst/>
                <a:latin typeface="맑은 고딕" pitchFamily="50" charset="-127"/>
                <a:ea typeface="맑은 고딕" pitchFamily="50" charset="-127"/>
              </a:rPr>
              <a:t>피벗보고서’ 시트에 매출에 대한 두 가지 보고서 중 </a:t>
            </a:r>
            <a:r>
              <a:rPr kumimoji="0" lang="ko-KR" altLang="en-US" sz="3000" spc="-90" smtClean="0">
                <a:effectLst/>
                <a:latin typeface="맑은 고딕" pitchFamily="50" charset="-127"/>
                <a:ea typeface="맑은 고딕" pitchFamily="50" charset="-127"/>
              </a:rPr>
              <a:t>분기와 분류별 </a:t>
            </a:r>
            <a:r>
              <a:rPr kumimoji="0" lang="ko-KR" altLang="en-US" sz="3000" spc="-90">
                <a:effectLst/>
                <a:latin typeface="맑은 고딕" pitchFamily="50" charset="-127"/>
                <a:ea typeface="맑은 고딕" pitchFamily="50" charset="-127"/>
              </a:rPr>
              <a:t>매출에 대한 </a:t>
            </a:r>
            <a:r>
              <a:rPr kumimoji="0" lang="ko-KR" altLang="en-US" sz="3000" spc="-90" smtClean="0">
                <a:effectLst/>
                <a:latin typeface="맑은 고딕" pitchFamily="50" charset="-127"/>
                <a:ea typeface="맑은 고딕" pitchFamily="50" charset="-127"/>
              </a:rPr>
              <a:t>보고서 작성</a:t>
            </a:r>
            <a:endParaRPr kumimoji="0" lang="en-US" altLang="ko-KR" sz="3000" spc="-9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9" name="모서리가 둥근 직사각형 8"/>
          <p:cNvSpPr/>
          <p:nvPr/>
        </p:nvSpPr>
        <p:spPr>
          <a:xfrm>
            <a:off x="179512" y="142852"/>
            <a:ext cx="7968848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03 </a:t>
            </a:r>
            <a:r>
              <a:rPr lang="ko-KR" altLang="en-US" spc="-250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피벗</a:t>
            </a:r>
            <a:r>
              <a:rPr lang="en-US" altLang="ko-KR" spc="-250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 </a:t>
            </a:r>
            <a:r>
              <a:rPr lang="ko-KR" altLang="en-US" spc="-250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테이블로 요약 보고서 작성하기</a:t>
            </a:r>
            <a:endParaRPr lang="en-US" altLang="ko-KR" spc="-250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4544150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0" name="직사각형 19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1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22" name="텍스트 개체 틀 7"/>
          <p:cNvSpPr txBox="1">
            <a:spLocks/>
          </p:cNvSpPr>
          <p:nvPr/>
        </p:nvSpPr>
        <p:spPr>
          <a:xfrm>
            <a:off x="1115616" y="1067192"/>
            <a:ext cx="6587060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spc="-150" smtClean="0">
                <a:solidFill>
                  <a:srgbClr val="C00000"/>
                </a:solidFill>
                <a:effectLst/>
                <a:latin typeface="맑은 고딕"/>
                <a:ea typeface="맑은 고딕"/>
              </a:rPr>
              <a:t>분기</a:t>
            </a: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별</a:t>
            </a:r>
            <a:r>
              <a:rPr kumimoji="0" lang="en-US" altLang="ko-KR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/</a:t>
            </a: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분류별 매출 보고서 작성하기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2" name="모서리가 둥근 직사각형 11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229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8" name="텍스트 개체 틀 7"/>
          <p:cNvSpPr txBox="1">
            <a:spLocks/>
          </p:cNvSpPr>
          <p:nvPr/>
        </p:nvSpPr>
        <p:spPr>
          <a:xfrm>
            <a:off x="557840" y="1772816"/>
            <a:ext cx="1749197" cy="584775"/>
          </a:xfrm>
          <a:prstGeom prst="rect">
            <a:avLst/>
          </a:prstGeom>
          <a:solidFill>
            <a:srgbClr val="04B5A2"/>
          </a:solidFill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따라하기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9" name="텍스트 개체 틀 7"/>
          <p:cNvSpPr txBox="1">
            <a:spLocks/>
          </p:cNvSpPr>
          <p:nvPr/>
        </p:nvSpPr>
        <p:spPr>
          <a:xfrm>
            <a:off x="611560" y="2492896"/>
            <a:ext cx="7848872" cy="2144177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401638" indent="-401638" eaLnBrk="0" hangingPunct="0">
              <a:lnSpc>
                <a:spcPts val="4000"/>
              </a:lnSpc>
              <a:spcBef>
                <a:spcPts val="0"/>
              </a:spcBef>
            </a:pPr>
            <a:r>
              <a:rPr kumimoji="0" lang="en-US" altLang="ko-KR" sz="3000" b="1" spc="-100" smtClean="0">
                <a:solidFill>
                  <a:srgbClr val="F47828"/>
                </a:solidFill>
                <a:effectLst/>
                <a:latin typeface="맑은 고딕" pitchFamily="50" charset="-127"/>
                <a:ea typeface="맑은 고딕" pitchFamily="50" charset="-127"/>
              </a:rPr>
              <a:t>1.</a:t>
            </a:r>
            <a:r>
              <a:rPr kumimoji="0" lang="ko-KR" altLang="en-US" sz="3000" spc="-10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pc="-160" smtClean="0">
                <a:effectLst/>
                <a:latin typeface="맑은 고딕" pitchFamily="50" charset="-127"/>
                <a:ea typeface="맑은 고딕" pitchFamily="50" charset="-127"/>
              </a:rPr>
              <a:t>‘</a:t>
            </a:r>
            <a:r>
              <a:rPr kumimoji="0" lang="ko-KR" altLang="en-US" sz="3000" spc="-160">
                <a:effectLst/>
                <a:latin typeface="맑은 고딕" pitchFamily="50" charset="-127"/>
                <a:ea typeface="맑은 고딕" pitchFamily="50" charset="-127"/>
              </a:rPr>
              <a:t>피벗 테이블 분석</a:t>
            </a:r>
            <a:r>
              <a:rPr kumimoji="0" lang="en-US" altLang="ko-KR" sz="3000" spc="-160">
                <a:effectLst/>
                <a:latin typeface="맑은 고딕" pitchFamily="50" charset="-127"/>
                <a:ea typeface="맑은 고딕" pitchFamily="50" charset="-127"/>
              </a:rPr>
              <a:t>.xlsx’ </a:t>
            </a:r>
            <a:r>
              <a:rPr kumimoji="0" lang="ko-KR" altLang="en-US" sz="3000" spc="-160">
                <a:effectLst/>
                <a:latin typeface="맑은 고딕" pitchFamily="50" charset="-127"/>
                <a:ea typeface="맑은 고딕" pitchFamily="50" charset="-127"/>
              </a:rPr>
              <a:t>파일을 불러온 후 ‘매출</a:t>
            </a:r>
            <a:r>
              <a:rPr kumimoji="0" lang="en-US" altLang="ko-KR" sz="3000" spc="-160">
                <a:effectLst/>
                <a:latin typeface="맑은 고딕" pitchFamily="50" charset="-127"/>
                <a:ea typeface="맑은 고딕" pitchFamily="50" charset="-127"/>
              </a:rPr>
              <a:t>(</a:t>
            </a:r>
            <a:r>
              <a:rPr kumimoji="0" lang="en-US" altLang="ko-KR" sz="3000" spc="-160" smtClean="0">
                <a:effectLst/>
                <a:latin typeface="맑은 고딕" pitchFamily="50" charset="-127"/>
                <a:ea typeface="맑은 고딕" pitchFamily="50" charset="-127"/>
              </a:rPr>
              <a:t>2012012~202111</a:t>
            </a:r>
            <a:r>
              <a:rPr kumimoji="0" lang="en-US" altLang="ko-KR" sz="3000" spc="-160">
                <a:effectLst/>
                <a:latin typeface="맑은 고딕" pitchFamily="50" charset="-127"/>
                <a:ea typeface="맑은 고딕" pitchFamily="50" charset="-127"/>
              </a:rPr>
              <a:t>)’ </a:t>
            </a:r>
            <a:r>
              <a:rPr kumimoji="0" lang="ko-KR" altLang="en-US" sz="3000" spc="-160" smtClean="0">
                <a:effectLst/>
                <a:latin typeface="맑은 고딕" pitchFamily="50" charset="-127"/>
                <a:ea typeface="맑은 고딕" pitchFamily="50" charset="-127"/>
              </a:rPr>
              <a:t>시트 선택     임의의 </a:t>
            </a:r>
            <a:r>
              <a:rPr kumimoji="0" lang="ko-KR" altLang="en-US" sz="3000" spc="-160">
                <a:effectLst/>
                <a:latin typeface="맑은 고딕" pitchFamily="50" charset="-127"/>
                <a:ea typeface="맑은 고딕" pitchFamily="50" charset="-127"/>
              </a:rPr>
              <a:t>한 셀</a:t>
            </a:r>
            <a:r>
              <a:rPr kumimoji="0" lang="ko-KR" altLang="en-US" sz="3000" spc="-170">
                <a:effectLst/>
                <a:latin typeface="맑은 고딕" pitchFamily="50" charset="-127"/>
                <a:ea typeface="맑은 고딕" pitchFamily="50" charset="-127"/>
              </a:rPr>
              <a:t>을 선택한 후 </a:t>
            </a:r>
            <a:r>
              <a:rPr kumimoji="0" lang="en-US" altLang="ko-KR" sz="3000" spc="-17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ko-KR" altLang="en-US" sz="3000" spc="-170">
                <a:effectLst/>
                <a:latin typeface="맑은 고딕" pitchFamily="50" charset="-127"/>
                <a:ea typeface="맑은 고딕" pitchFamily="50" charset="-127"/>
              </a:rPr>
              <a:t>삽입</a:t>
            </a:r>
            <a:r>
              <a:rPr kumimoji="0" lang="en-US" altLang="ko-KR" sz="3000" spc="-170"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3000" spc="-170" smtClean="0">
                <a:effectLst/>
                <a:latin typeface="맑은 고딕" pitchFamily="50" charset="-127"/>
                <a:ea typeface="맑은 고딕" pitchFamily="50" charset="-127"/>
              </a:rPr>
              <a:t>탭</a:t>
            </a:r>
            <a:r>
              <a:rPr kumimoji="0" lang="en-US" altLang="ko-KR" sz="3000" spc="-170" smtClean="0">
                <a:effectLst/>
                <a:latin typeface="맑은 고딕" pitchFamily="50" charset="-127"/>
                <a:ea typeface="맑은 고딕" pitchFamily="50" charset="-127"/>
              </a:rPr>
              <a:t>-[</a:t>
            </a:r>
            <a:r>
              <a:rPr kumimoji="0" lang="ko-KR" altLang="en-US" sz="3000" spc="-170">
                <a:effectLst/>
                <a:latin typeface="맑은 고딕" pitchFamily="50" charset="-127"/>
                <a:ea typeface="맑은 고딕" pitchFamily="50" charset="-127"/>
              </a:rPr>
              <a:t>표</a:t>
            </a:r>
            <a:r>
              <a:rPr kumimoji="0" lang="en-US" altLang="ko-KR" sz="3000" spc="-170"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3000" spc="-170" smtClean="0">
                <a:effectLst/>
                <a:latin typeface="맑은 고딕" pitchFamily="50" charset="-127"/>
                <a:ea typeface="맑은 고딕" pitchFamily="50" charset="-127"/>
              </a:rPr>
              <a:t>그룹</a:t>
            </a:r>
            <a:r>
              <a:rPr kumimoji="0" lang="en-US" altLang="ko-KR" sz="3000" spc="-170" smtClean="0">
                <a:effectLst/>
                <a:latin typeface="맑은 고딕" pitchFamily="50" charset="-127"/>
                <a:ea typeface="맑은 고딕" pitchFamily="50" charset="-127"/>
              </a:rPr>
              <a:t>-[</a:t>
            </a:r>
            <a:r>
              <a:rPr kumimoji="0" lang="ko-KR" altLang="en-US" sz="3000" spc="-170">
                <a:effectLst/>
                <a:latin typeface="맑은 고딕" pitchFamily="50" charset="-127"/>
                <a:ea typeface="맑은 고딕" pitchFamily="50" charset="-127"/>
              </a:rPr>
              <a:t>피벗 테이블</a:t>
            </a:r>
            <a:r>
              <a:rPr kumimoji="0" lang="en-US" altLang="ko-KR" sz="3000" spc="-170" smtClean="0">
                <a:effectLst/>
                <a:latin typeface="맑은 고딕" pitchFamily="50" charset="-127"/>
                <a:ea typeface="맑은 고딕" pitchFamily="50" charset="-127"/>
              </a:rPr>
              <a:t>]</a:t>
            </a:r>
            <a:r>
              <a:rPr kumimoji="0" lang="en-US" altLang="ko-KR" sz="3000" spc="-180" smtClean="0">
                <a:effectLst/>
                <a:latin typeface="맑은 고딕" pitchFamily="50" charset="-127"/>
                <a:ea typeface="맑은 고딕" pitchFamily="50" charset="-127"/>
              </a:rPr>
              <a:t/>
            </a:r>
            <a:br>
              <a:rPr kumimoji="0" lang="en-US" altLang="ko-KR" sz="3000" spc="-180" smtClean="0">
                <a:effectLst/>
                <a:latin typeface="맑은 고딕" pitchFamily="50" charset="-127"/>
                <a:ea typeface="맑은 고딕" pitchFamily="50" charset="-127"/>
              </a:rPr>
            </a:br>
            <a:r>
              <a:rPr kumimoji="0" lang="en-US" altLang="ko-KR" sz="3000" spc="-130" smtClean="0">
                <a:effectLst/>
                <a:latin typeface="맑은 고딕" pitchFamily="50" charset="-127"/>
                <a:ea typeface="맑은 고딕" pitchFamily="50" charset="-127"/>
              </a:rPr>
              <a:t>(    )</a:t>
            </a:r>
            <a:r>
              <a:rPr kumimoji="0" lang="ko-KR" altLang="en-US" sz="3000" spc="-130" smtClean="0">
                <a:effectLst/>
                <a:latin typeface="맑은 고딕" pitchFamily="50" charset="-127"/>
                <a:ea typeface="맑은 고딕" pitchFamily="50" charset="-127"/>
              </a:rPr>
              <a:t> 선택</a:t>
            </a:r>
            <a:endParaRPr kumimoji="0" lang="en-US" altLang="ko-KR" sz="3000" spc="-13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1" name="줄무늬가 있는 오른쪽 화살표 10"/>
          <p:cNvSpPr/>
          <p:nvPr/>
        </p:nvSpPr>
        <p:spPr>
          <a:xfrm>
            <a:off x="5794992" y="3102011"/>
            <a:ext cx="540000" cy="360000"/>
          </a:xfrm>
          <a:prstGeom prst="stripedRightArrow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모서리가 둥근 직사각형 14"/>
          <p:cNvSpPr/>
          <p:nvPr/>
        </p:nvSpPr>
        <p:spPr>
          <a:xfrm>
            <a:off x="179512" y="142852"/>
            <a:ext cx="7968848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03 </a:t>
            </a:r>
            <a:r>
              <a:rPr lang="ko-KR" altLang="en-US" spc="-250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피벗</a:t>
            </a:r>
            <a:r>
              <a:rPr lang="en-US" altLang="ko-KR" spc="-250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 </a:t>
            </a:r>
            <a:r>
              <a:rPr lang="ko-KR" altLang="en-US" spc="-250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테이블로 요약 보고서 작성하기</a:t>
            </a:r>
            <a:endParaRPr lang="en-US" altLang="ko-KR" spc="-250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pic>
        <p:nvPicPr>
          <p:cNvPr id="3" name="그림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9632" y="4088219"/>
            <a:ext cx="360000" cy="494116"/>
          </a:xfrm>
          <a:prstGeom prst="rect">
            <a:avLst/>
          </a:prstGeom>
          <a:ln w="0">
            <a:solidFill>
              <a:schemeClr val="tx1"/>
            </a:solidFill>
          </a:ln>
        </p:spPr>
      </p:pic>
      <p:pic>
        <p:nvPicPr>
          <p:cNvPr id="4" name="그림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87824" y="4115646"/>
            <a:ext cx="3960000" cy="2603573"/>
          </a:xfrm>
          <a:prstGeom prst="rect">
            <a:avLst/>
          </a:prstGeom>
          <a:ln w="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7802223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0" name="직사각형 19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1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12" name="모서리가 둥근 직사각형 11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229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8" name="텍스트 개체 틀 7"/>
          <p:cNvSpPr txBox="1">
            <a:spLocks/>
          </p:cNvSpPr>
          <p:nvPr/>
        </p:nvSpPr>
        <p:spPr>
          <a:xfrm>
            <a:off x="557840" y="1772816"/>
            <a:ext cx="1749197" cy="584775"/>
          </a:xfrm>
          <a:prstGeom prst="rect">
            <a:avLst/>
          </a:prstGeom>
          <a:solidFill>
            <a:srgbClr val="04B5A2"/>
          </a:solidFill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따라하기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9" name="텍스트 개체 틀 7"/>
          <p:cNvSpPr txBox="1">
            <a:spLocks/>
          </p:cNvSpPr>
          <p:nvPr/>
        </p:nvSpPr>
        <p:spPr>
          <a:xfrm>
            <a:off x="611560" y="2492896"/>
            <a:ext cx="7848872" cy="1631216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401638" indent="-401638">
              <a:lnSpc>
                <a:spcPts val="4000"/>
              </a:lnSpc>
              <a:spcBef>
                <a:spcPts val="0"/>
              </a:spcBef>
            </a:pPr>
            <a:r>
              <a:rPr kumimoji="0" lang="en-US" altLang="ko-KR" sz="3000" b="1" spc="-100" smtClean="0">
                <a:solidFill>
                  <a:srgbClr val="F47828"/>
                </a:solidFill>
                <a:effectLst/>
                <a:latin typeface="맑은 고딕" pitchFamily="50" charset="-127"/>
                <a:ea typeface="맑은 고딕" pitchFamily="50" charset="-127"/>
              </a:rPr>
              <a:t>2.</a:t>
            </a:r>
            <a:r>
              <a:rPr kumimoji="0" lang="ko-KR" altLang="en-US" sz="3000" spc="-10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pc="-170" smtClean="0">
                <a:effectLst/>
                <a:latin typeface="맑은 고딕" pitchFamily="50" charset="-127"/>
                <a:ea typeface="맑은 고딕" pitchFamily="50" charset="-127"/>
              </a:rPr>
              <a:t>피벗 </a:t>
            </a:r>
            <a:r>
              <a:rPr kumimoji="0" lang="ko-KR" altLang="en-US" sz="3000" spc="-170">
                <a:effectLst/>
                <a:latin typeface="맑은 고딕" pitchFamily="50" charset="-127"/>
                <a:ea typeface="맑은 고딕" pitchFamily="50" charset="-127"/>
              </a:rPr>
              <a:t>테이블 보고서를 넣을 위치로 </a:t>
            </a:r>
            <a:r>
              <a:rPr kumimoji="0" lang="en-US" altLang="ko-KR" sz="3000" spc="-17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ko-KR" altLang="en-US" sz="3000" spc="-170">
                <a:effectLst/>
                <a:latin typeface="맑은 고딕" pitchFamily="50" charset="-127"/>
                <a:ea typeface="맑은 고딕" pitchFamily="50" charset="-127"/>
              </a:rPr>
              <a:t>기존 워크</a:t>
            </a:r>
            <a:r>
              <a:rPr kumimoji="0" lang="ko-KR" altLang="en-US" sz="3000" spc="-180">
                <a:effectLst/>
                <a:latin typeface="맑은 고딕" pitchFamily="50" charset="-127"/>
                <a:ea typeface="맑은 고딕" pitchFamily="50" charset="-127"/>
              </a:rPr>
              <a:t>시트</a:t>
            </a:r>
            <a:r>
              <a:rPr kumimoji="0" lang="en-US" altLang="ko-KR" sz="3000" spc="-180" smtClean="0">
                <a:effectLst/>
                <a:latin typeface="맑은 고딕" pitchFamily="50" charset="-127"/>
                <a:ea typeface="맑은 고딕" pitchFamily="50" charset="-127"/>
              </a:rPr>
              <a:t>]</a:t>
            </a:r>
            <a:r>
              <a:rPr kumimoji="0" lang="ko-KR" altLang="en-US" sz="3000" spc="-180" smtClean="0">
                <a:effectLst/>
                <a:latin typeface="맑은 고딕" pitchFamily="50" charset="-127"/>
                <a:ea typeface="맑은 고딕" pitchFamily="50" charset="-127"/>
              </a:rPr>
              <a:t> 선택  </a:t>
            </a:r>
            <a:r>
              <a:rPr kumimoji="0" lang="en-US" altLang="ko-KR" sz="3000" spc="-180" smtClean="0">
                <a:effectLst/>
                <a:latin typeface="맑은 고딕" pitchFamily="50" charset="-127"/>
                <a:ea typeface="맑은 고딕" pitchFamily="50" charset="-127"/>
              </a:rPr>
              <a:t>    [</a:t>
            </a:r>
            <a:r>
              <a:rPr kumimoji="0" lang="ko-KR" altLang="en-US" sz="3000" spc="-180">
                <a:effectLst/>
                <a:latin typeface="맑은 고딕" pitchFamily="50" charset="-127"/>
                <a:ea typeface="맑은 고딕" pitchFamily="50" charset="-127"/>
              </a:rPr>
              <a:t>위치</a:t>
            </a:r>
            <a:r>
              <a:rPr kumimoji="0" lang="en-US" altLang="ko-KR" sz="3000" spc="-180"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3000" spc="-180">
                <a:effectLst/>
                <a:latin typeface="맑은 고딕" pitchFamily="50" charset="-127"/>
                <a:ea typeface="맑은 고딕" pitchFamily="50" charset="-127"/>
              </a:rPr>
              <a:t>항목에서 ‘피벗보고서’ 시트를 선택하고 </a:t>
            </a:r>
            <a:r>
              <a:rPr kumimoji="0" lang="en-US" altLang="ko-KR" sz="3000" spc="-180">
                <a:effectLst/>
                <a:latin typeface="맑은 고딕" pitchFamily="50" charset="-127"/>
                <a:ea typeface="맑은 고딕" pitchFamily="50" charset="-127"/>
              </a:rPr>
              <a:t>[A7] </a:t>
            </a:r>
            <a:r>
              <a:rPr kumimoji="0" lang="ko-KR" altLang="en-US" sz="3000" spc="-180" smtClean="0">
                <a:effectLst/>
                <a:latin typeface="맑은 고딕" pitchFamily="50" charset="-127"/>
                <a:ea typeface="맑은 고딕" pitchFamily="50" charset="-127"/>
              </a:rPr>
              <a:t>셀 선택</a:t>
            </a:r>
            <a:endParaRPr kumimoji="0" lang="en-US" altLang="ko-KR" sz="3000" spc="-14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8" name="모서리가 둥근 직사각형 17"/>
          <p:cNvSpPr/>
          <p:nvPr/>
        </p:nvSpPr>
        <p:spPr>
          <a:xfrm>
            <a:off x="179512" y="142852"/>
            <a:ext cx="7968848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03 </a:t>
            </a:r>
            <a:r>
              <a:rPr lang="ko-KR" altLang="en-US" spc="-250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피벗</a:t>
            </a:r>
            <a:r>
              <a:rPr lang="en-US" altLang="ko-KR" spc="-250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 </a:t>
            </a:r>
            <a:r>
              <a:rPr lang="ko-KR" altLang="en-US" spc="-250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테이블로 요약 보고서 작성하기</a:t>
            </a:r>
            <a:endParaRPr lang="en-US" altLang="ko-KR" spc="-250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9" name="텍스트 개체 틀 7"/>
          <p:cNvSpPr txBox="1">
            <a:spLocks/>
          </p:cNvSpPr>
          <p:nvPr/>
        </p:nvSpPr>
        <p:spPr>
          <a:xfrm>
            <a:off x="1115616" y="1067192"/>
            <a:ext cx="6587060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spc="-150" smtClean="0">
                <a:solidFill>
                  <a:srgbClr val="C00000"/>
                </a:solidFill>
                <a:effectLst/>
                <a:latin typeface="맑은 고딕"/>
                <a:ea typeface="맑은 고딕"/>
              </a:rPr>
              <a:t>분기</a:t>
            </a: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별</a:t>
            </a:r>
            <a:r>
              <a:rPr kumimoji="0" lang="en-US" altLang="ko-KR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/</a:t>
            </a: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분류별 매출 보고서 작성하기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21" name="줄무늬가 있는 오른쪽 화살표 20"/>
          <p:cNvSpPr/>
          <p:nvPr/>
        </p:nvSpPr>
        <p:spPr>
          <a:xfrm>
            <a:off x="2817520" y="3102011"/>
            <a:ext cx="540000" cy="360000"/>
          </a:xfrm>
          <a:prstGeom prst="stripedRightArrow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5" name="그림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06192" y="3560905"/>
            <a:ext cx="3060000" cy="3203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69420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0" name="직사각형 19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1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12" name="모서리가 둥근 직사각형 11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229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8" name="텍스트 개체 틀 7"/>
          <p:cNvSpPr txBox="1">
            <a:spLocks/>
          </p:cNvSpPr>
          <p:nvPr/>
        </p:nvSpPr>
        <p:spPr>
          <a:xfrm>
            <a:off x="557840" y="1772816"/>
            <a:ext cx="1749197" cy="584775"/>
          </a:xfrm>
          <a:prstGeom prst="rect">
            <a:avLst/>
          </a:prstGeom>
          <a:solidFill>
            <a:srgbClr val="04B5A2"/>
          </a:solidFill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따라하기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9" name="텍스트 개체 틀 7"/>
          <p:cNvSpPr txBox="1">
            <a:spLocks/>
          </p:cNvSpPr>
          <p:nvPr/>
        </p:nvSpPr>
        <p:spPr>
          <a:xfrm>
            <a:off x="611560" y="2492896"/>
            <a:ext cx="7848872" cy="1631216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401638" indent="-401638">
              <a:lnSpc>
                <a:spcPts val="4000"/>
              </a:lnSpc>
              <a:spcBef>
                <a:spcPts val="0"/>
              </a:spcBef>
            </a:pPr>
            <a:r>
              <a:rPr kumimoji="0" lang="en-US" altLang="ko-KR" sz="3000" b="1" spc="-100" smtClean="0">
                <a:solidFill>
                  <a:srgbClr val="F47828"/>
                </a:solidFill>
                <a:effectLst/>
                <a:latin typeface="맑은 고딕" pitchFamily="50" charset="-127"/>
                <a:ea typeface="맑은 고딕" pitchFamily="50" charset="-127"/>
              </a:rPr>
              <a:t>3.</a:t>
            </a:r>
            <a:r>
              <a:rPr kumimoji="0" lang="ko-KR" altLang="en-US" sz="3000" spc="-10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en-US" altLang="ko-KR" sz="3000" spc="-170" smtClean="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ko-KR" altLang="en-US" sz="3000" spc="-170">
                <a:effectLst/>
                <a:latin typeface="맑은 고딕" pitchFamily="50" charset="-127"/>
                <a:ea typeface="맑은 고딕" pitchFamily="50" charset="-127"/>
              </a:rPr>
              <a:t>피벗 테이블 필드</a:t>
            </a:r>
            <a:r>
              <a:rPr kumimoji="0" lang="en-US" altLang="ko-KR" sz="3000" spc="-170"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3000" spc="-170">
                <a:effectLst/>
                <a:latin typeface="맑은 고딕" pitchFamily="50" charset="-127"/>
                <a:ea typeface="맑은 고딕" pitchFamily="50" charset="-127"/>
              </a:rPr>
              <a:t>작업 창에서 ‘제품분류’</a:t>
            </a:r>
            <a:r>
              <a:rPr kumimoji="0" lang="en-US" altLang="ko-KR" sz="3000" spc="-170">
                <a:effectLst/>
                <a:latin typeface="맑은 고딕" pitchFamily="50" charset="-127"/>
                <a:ea typeface="맑은 고딕" pitchFamily="50" charset="-127"/>
              </a:rPr>
              <a:t>, ‘</a:t>
            </a:r>
            <a:r>
              <a:rPr kumimoji="0" lang="ko-KR" altLang="en-US" sz="3000" spc="-170">
                <a:effectLst/>
                <a:latin typeface="맑은 고딕" pitchFamily="50" charset="-127"/>
                <a:ea typeface="맑은 고딕" pitchFamily="50" charset="-127"/>
              </a:rPr>
              <a:t>날짜’</a:t>
            </a:r>
            <a:r>
              <a:rPr kumimoji="0" lang="en-US" altLang="ko-KR" sz="3000" spc="-170">
                <a:effectLst/>
                <a:latin typeface="맑은 고딕" pitchFamily="50" charset="-127"/>
                <a:ea typeface="맑은 고딕" pitchFamily="50" charset="-127"/>
              </a:rPr>
              <a:t>, ‘</a:t>
            </a:r>
            <a:r>
              <a:rPr kumimoji="0" lang="ko-KR" altLang="en-US" sz="3000" spc="-170">
                <a:effectLst/>
                <a:latin typeface="맑은 고딕" pitchFamily="50" charset="-127"/>
                <a:ea typeface="맑은 고딕" pitchFamily="50" charset="-127"/>
              </a:rPr>
              <a:t>금액’을 차례로 체크 </a:t>
            </a:r>
            <a:r>
              <a:rPr kumimoji="0" lang="ko-KR" altLang="en-US" sz="3000" spc="-170" smtClean="0">
                <a:effectLst/>
                <a:latin typeface="맑은 고딕" pitchFamily="50" charset="-127"/>
                <a:ea typeface="맑은 고딕" pitchFamily="50" charset="-127"/>
              </a:rPr>
              <a:t>표시      기본적인 보</a:t>
            </a:r>
            <a:r>
              <a:rPr kumimoji="0" lang="ko-KR" altLang="en-US" sz="3000" spc="-160" smtClean="0">
                <a:effectLst/>
                <a:latin typeface="맑은 고딕" pitchFamily="50" charset="-127"/>
                <a:ea typeface="맑은 고딕" pitchFamily="50" charset="-127"/>
              </a:rPr>
              <a:t>고서 작성</a:t>
            </a:r>
            <a:endParaRPr kumimoji="0" lang="en-US" altLang="ko-KR" sz="3000" spc="-16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4" name="모서리가 둥근 직사각형 13"/>
          <p:cNvSpPr/>
          <p:nvPr/>
        </p:nvSpPr>
        <p:spPr>
          <a:xfrm>
            <a:off x="179512" y="142852"/>
            <a:ext cx="7968848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03 </a:t>
            </a:r>
            <a:r>
              <a:rPr lang="ko-KR" altLang="en-US" spc="-250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피벗</a:t>
            </a:r>
            <a:r>
              <a:rPr lang="en-US" altLang="ko-KR" spc="-250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 </a:t>
            </a:r>
            <a:r>
              <a:rPr lang="ko-KR" altLang="en-US" spc="-250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테이블로 요약 보고서 작성하기</a:t>
            </a:r>
            <a:endParaRPr lang="en-US" altLang="ko-KR" spc="-250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5" name="텍스트 개체 틀 7"/>
          <p:cNvSpPr txBox="1">
            <a:spLocks/>
          </p:cNvSpPr>
          <p:nvPr/>
        </p:nvSpPr>
        <p:spPr>
          <a:xfrm>
            <a:off x="1115616" y="1067192"/>
            <a:ext cx="6587060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spc="-150" smtClean="0">
                <a:solidFill>
                  <a:srgbClr val="C00000"/>
                </a:solidFill>
                <a:effectLst/>
                <a:latin typeface="맑은 고딕"/>
                <a:ea typeface="맑은 고딕"/>
              </a:rPr>
              <a:t>분기</a:t>
            </a: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별</a:t>
            </a:r>
            <a:r>
              <a:rPr kumimoji="0" lang="en-US" altLang="ko-KR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/</a:t>
            </a: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분류별 매출 보고서 작성하기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6" name="줄무늬가 있는 오른쪽 화살표 15"/>
          <p:cNvSpPr/>
          <p:nvPr/>
        </p:nvSpPr>
        <p:spPr>
          <a:xfrm>
            <a:off x="5868144" y="3102011"/>
            <a:ext cx="540000" cy="360000"/>
          </a:xfrm>
          <a:prstGeom prst="stripedRightArrow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44488" y="3698888"/>
            <a:ext cx="6120000" cy="2826456"/>
          </a:xfrm>
          <a:prstGeom prst="rect">
            <a:avLst/>
          </a:prstGeom>
          <a:ln w="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3744333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HDOfficeLightV0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/>
      </a:spPr>
      <a:bodyPr rtlCol="0" anchor="ctr"/>
      <a:lstStyle>
        <a:defPPr algn="ctr">
          <a:defRPr/>
        </a:defPPr>
      </a:lstStyle>
      <a:style>
        <a:lnRef idx="2">
          <a:schemeClr val="accent5">
            <a:shade val="50000"/>
          </a:schemeClr>
        </a:lnRef>
        <a:fillRef idx="1">
          <a:schemeClr val="accent5"/>
        </a:fillRef>
        <a:effectRef idx="0">
          <a:schemeClr val="accent5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TM02900720[[fn=전체]]</Template>
  <TotalTime>14110</TotalTime>
  <Words>1540</Words>
  <Application>Microsoft Office PowerPoint</Application>
  <PresentationFormat>화면 슬라이드 쇼(4:3)</PresentationFormat>
  <Paragraphs>231</Paragraphs>
  <Slides>42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42</vt:i4>
      </vt:variant>
    </vt:vector>
  </HeadingPairs>
  <TitlesOfParts>
    <vt:vector size="43" baseType="lpstr">
      <vt:lpstr>HDOfficeLightV0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Company>LOCAL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OWNER</dc:creator>
  <cp:lastModifiedBy>Windows 사용자</cp:lastModifiedBy>
  <cp:revision>1205</cp:revision>
  <dcterms:created xsi:type="dcterms:W3CDTF">2010-03-30T01:48:18Z</dcterms:created>
  <dcterms:modified xsi:type="dcterms:W3CDTF">2022-03-07T06:57:59Z</dcterms:modified>
</cp:coreProperties>
</file>